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12192000"/>
  <p:notesSz cx="6858000" cy="9144000"/>
  <p:embeddedFontLst>
    <p:embeddedFont>
      <p:font typeface="Roboto Slab"/>
      <p:regular r:id="rId27"/>
      <p:bold r:id="rId28"/>
    </p:embeddedFont>
    <p:embeddedFont>
      <p:font typeface="Inter Light"/>
      <p:regular r:id="rId29"/>
      <p:bold r:id="rId30"/>
      <p:italic r:id="rId31"/>
      <p:boldItalic r:id="rId32"/>
    </p:embeddedFont>
    <p:embeddedFont>
      <p:font typeface="Inter SemiBold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Inter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A44E99-7412-43FF-B97D-5DE95ED3E968}">
  <a:tblStyle styleId="{07A44E99-7412-43FF-B97D-5DE95ED3E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20" Type="http://schemas.openxmlformats.org/officeDocument/2006/relationships/slide" Target="slides/slide13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5.xml"/><Relationship Id="rId44" Type="http://schemas.openxmlformats.org/officeDocument/2006/relationships/font" Target="fonts/Lato-boldItalic.fntdata"/><Relationship Id="rId21" Type="http://schemas.openxmlformats.org/officeDocument/2006/relationships/slide" Target="slides/slide14.xml"/><Relationship Id="rId43" Type="http://schemas.openxmlformats.org/officeDocument/2006/relationships/font" Target="fonts/Lato-italic.fntdata"/><Relationship Id="rId24" Type="http://schemas.openxmlformats.org/officeDocument/2006/relationships/slide" Target="slides/slide17.xml"/><Relationship Id="rId46" Type="http://schemas.openxmlformats.org/officeDocument/2006/relationships/font" Target="fonts/InterMedium-bold.fntdata"/><Relationship Id="rId23" Type="http://schemas.openxmlformats.org/officeDocument/2006/relationships/slide" Target="slides/slide16.xml"/><Relationship Id="rId45" Type="http://schemas.openxmlformats.org/officeDocument/2006/relationships/font" Target="fonts/Inter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InterMedium-boldItalic.fntdata"/><Relationship Id="rId25" Type="http://schemas.openxmlformats.org/officeDocument/2006/relationships/slide" Target="slides/slide18.xml"/><Relationship Id="rId47" Type="http://schemas.openxmlformats.org/officeDocument/2006/relationships/font" Target="fonts/InterMedium-italic.fntdata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Ligh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italic.fntdata"/><Relationship Id="rId30" Type="http://schemas.openxmlformats.org/officeDocument/2006/relationships/font" Target="fonts/InterLight-bold.fntdata"/><Relationship Id="rId11" Type="http://schemas.openxmlformats.org/officeDocument/2006/relationships/slide" Target="slides/slide4.xml"/><Relationship Id="rId33" Type="http://schemas.openxmlformats.org/officeDocument/2006/relationships/font" Target="fonts/InterSemiBold-regular.fntdata"/><Relationship Id="rId10" Type="http://schemas.openxmlformats.org/officeDocument/2006/relationships/slide" Target="slides/slide3.xml"/><Relationship Id="rId32" Type="http://schemas.openxmlformats.org/officeDocument/2006/relationships/font" Target="fonts/InterLight-boldItalic.fntdata"/><Relationship Id="rId13" Type="http://schemas.openxmlformats.org/officeDocument/2006/relationships/slide" Target="slides/slide6.xml"/><Relationship Id="rId35" Type="http://schemas.openxmlformats.org/officeDocument/2006/relationships/font" Target="fonts/InterSemiBold-italic.fntdata"/><Relationship Id="rId12" Type="http://schemas.openxmlformats.org/officeDocument/2006/relationships/slide" Target="slides/slide5.xml"/><Relationship Id="rId34" Type="http://schemas.openxmlformats.org/officeDocument/2006/relationships/font" Target="fonts/InterSemiBold-bold.fntdata"/><Relationship Id="rId15" Type="http://schemas.openxmlformats.org/officeDocument/2006/relationships/slide" Target="slides/slide8.xml"/><Relationship Id="rId37" Type="http://schemas.openxmlformats.org/officeDocument/2006/relationships/font" Target="fonts/Inter-regular.fntdata"/><Relationship Id="rId14" Type="http://schemas.openxmlformats.org/officeDocument/2006/relationships/slide" Target="slides/slide7.xml"/><Relationship Id="rId36" Type="http://schemas.openxmlformats.org/officeDocument/2006/relationships/font" Target="fonts/InterSemiBold-boldItalic.fntdata"/><Relationship Id="rId17" Type="http://schemas.openxmlformats.org/officeDocument/2006/relationships/slide" Target="slides/slide10.xml"/><Relationship Id="rId39" Type="http://schemas.openxmlformats.org/officeDocument/2006/relationships/font" Target="fonts/Inter-italic.fntdata"/><Relationship Id="rId16" Type="http://schemas.openxmlformats.org/officeDocument/2006/relationships/slide" Target="slides/slide9.xml"/><Relationship Id="rId38" Type="http://schemas.openxmlformats.org/officeDocument/2006/relationships/font" Target="fonts/Inte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f62182ed6c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- Eugene</a:t>
            </a:r>
            <a:endParaRPr/>
          </a:p>
        </p:txBody>
      </p:sp>
      <p:sp>
        <p:nvSpPr>
          <p:cNvPr id="612" name="Google Shape;612;g2f62182ed6c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f6252e1a1f_4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f6252e1a1f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Ai - Eugene</a:t>
            </a:r>
            <a:endParaRPr/>
          </a:p>
        </p:txBody>
      </p:sp>
      <p:sp>
        <p:nvSpPr>
          <p:cNvPr id="619" name="Google Shape;619;g2f6252e1a1f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6252e1a1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f6252e1a1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Load (raw) Data into Bronze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Clean Data then send to Silver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Create More Data (from Silver Data)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Combine All Data then send back to Silver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Move Relevant Metadata to Gold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Send Gold Database to AI Team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Have Feedback + Output Loop between AI Team &amp; Gold AND Gold &amp; Silver Layers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7" name="Google Shape;627;g2f6252e1a1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f62182ed6c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- Adam</a:t>
            </a:r>
            <a:endParaRPr/>
          </a:p>
        </p:txBody>
      </p:sp>
      <p:sp>
        <p:nvSpPr>
          <p:cNvPr id="634" name="Google Shape;634;g2f62182ed6c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76be88bee_3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f76be88bee_3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fabad5a40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fabad5a40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62182ed6c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f62182ed6c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f79f1e83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f79f1e83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f79f1e83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f62182ed6c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- Akriti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-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f62182ed6c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f62182ed6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f62182ed6c_0_598:notes"/>
          <p:cNvSpPr/>
          <p:nvPr>
            <p:ph idx="2" type="sldImg"/>
          </p:nvPr>
        </p:nvSpPr>
        <p:spPr>
          <a:xfrm>
            <a:off x="390067" y="685250"/>
            <a:ext cx="6077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62182ed6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f62182ed6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62182ed6c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f62182ed6c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76be88bee_3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Noorullah &amp; Adam</a:t>
            </a:r>
            <a:endParaRPr/>
          </a:p>
        </p:txBody>
      </p:sp>
      <p:sp>
        <p:nvSpPr>
          <p:cNvPr id="380" name="Google Shape;380;g2f76be88bee_3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ac31fe9d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ac31fe9d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fac31fe9d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76be88bee_3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Tash &amp;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2-3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f76be88bee_3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76be88bee_3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team - Eugene</a:t>
            </a:r>
            <a:endParaRPr/>
          </a:p>
        </p:txBody>
      </p:sp>
      <p:sp>
        <p:nvSpPr>
          <p:cNvPr id="525" name="Google Shape;525;g2f76be88bee_3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76be88bee_3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team - Eugene</a:t>
            </a:r>
            <a:endParaRPr/>
          </a:p>
        </p:txBody>
      </p:sp>
      <p:sp>
        <p:nvSpPr>
          <p:cNvPr id="568" name="Google Shape;568;g2f76be88bee_3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62182ed6c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f62182ed6c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" showMasterSp="0">
  <p:cSld name="3_Cov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609603" y="210120"/>
            <a:ext cx="556726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609601" y="1137920"/>
            <a:ext cx="5567265" cy="48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1" name="Google Shape;61;p11"/>
          <p:cNvCxnSpPr/>
          <p:nvPr/>
        </p:nvCxnSpPr>
        <p:spPr>
          <a:xfrm>
            <a:off x="609601" y="907750"/>
            <a:ext cx="5574936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">
  <p:cSld name="5_Standard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>
            <p:ph idx="2" type="pic"/>
          </p:nvPr>
        </p:nvSpPr>
        <p:spPr>
          <a:xfrm>
            <a:off x="0" y="998486"/>
            <a:ext cx="12192000" cy="525517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609601" y="205142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693891" y="230032"/>
            <a:ext cx="88873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2693890" y="1137921"/>
            <a:ext cx="2741454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5724102" y="1137921"/>
            <a:ext cx="28023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body"/>
          </p:nvPr>
        </p:nvSpPr>
        <p:spPr>
          <a:xfrm>
            <a:off x="8815241" y="1137922"/>
            <a:ext cx="2767159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0" name="Google Shape;70;p13"/>
          <p:cNvCxnSpPr/>
          <p:nvPr/>
        </p:nvCxnSpPr>
        <p:spPr>
          <a:xfrm>
            <a:off x="2693891" y="907750"/>
            <a:ext cx="888737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176758" y="63983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2701156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2927743" y="6532133"/>
            <a:ext cx="365760" cy="9700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609601" y="205142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609601" y="1137920"/>
            <a:ext cx="823445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7" name="Google Shape;77;p14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_no bullets">
  <p:cSld name="4_Standard slide_no bulle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52616" y="2851522"/>
            <a:ext cx="4445485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_no bullets">
  <p:cSld name="5_Standard slide_no bulle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52616" y="2851522"/>
            <a:ext cx="4445485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77102" y="1488927"/>
            <a:ext cx="2337171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13083" y="2526765"/>
            <a:ext cx="5289245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513083" y="4632765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3" type="body"/>
          </p:nvPr>
        </p:nvSpPr>
        <p:spPr>
          <a:xfrm>
            <a:off x="513083" y="4971442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451378" y="2060235"/>
            <a:ext cx="5289245" cy="302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3451378" y="5506678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body"/>
          </p:nvPr>
        </p:nvSpPr>
        <p:spPr>
          <a:xfrm>
            <a:off x="3451378" y="5818717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4927415" y="979788"/>
            <a:ext cx="2337171" cy="8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>
            <p:ph idx="2" type="pic"/>
          </p:nvPr>
        </p:nvSpPr>
        <p:spPr>
          <a:xfrm>
            <a:off x="6223938" y="0"/>
            <a:ext cx="59680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616900" y="2578743"/>
            <a:ext cx="4535597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099"/>
              <a:buNone/>
              <a:defRPr sz="29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3" type="body"/>
          </p:nvPr>
        </p:nvSpPr>
        <p:spPr>
          <a:xfrm>
            <a:off x="616900" y="3840384"/>
            <a:ext cx="4535597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7027061" y="3751644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7027061" y="399428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/>
          <p:nvPr>
            <p:ph idx="3" type="pic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102" name="Google Shape;102;p20"/>
          <p:cNvSpPr txBox="1"/>
          <p:nvPr>
            <p:ph idx="4" type="body"/>
          </p:nvPr>
        </p:nvSpPr>
        <p:spPr>
          <a:xfrm>
            <a:off x="6119821" y="1137921"/>
            <a:ext cx="5462580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5" type="body"/>
          </p:nvPr>
        </p:nvSpPr>
        <p:spPr>
          <a:xfrm>
            <a:off x="6119821" y="1635009"/>
            <a:ext cx="5462580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4" name="Google Shape;104;p20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1085203" y="63983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09601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781443" y="6532133"/>
            <a:ext cx="365760" cy="9700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1"/>
          <p:cNvSpPr/>
          <p:nvPr>
            <p:ph idx="3" type="pic"/>
          </p:nvPr>
        </p:nvSpPr>
        <p:spPr>
          <a:xfrm>
            <a:off x="338303" y="3894439"/>
            <a:ext cx="1188101" cy="118872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09601" y="310242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09601" y="1137920"/>
            <a:ext cx="823445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09601" y="310242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" name="Google Shape;114;p23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09601" y="310242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09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6197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cxnSp>
        <p:nvCxnSpPr>
          <p:cNvPr id="119" name="Google Shape;119;p24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612329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6196405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23" name="Google Shape;123;p25"/>
          <p:cNvSpPr txBox="1"/>
          <p:nvPr>
            <p:ph idx="3" type="body"/>
          </p:nvPr>
        </p:nvSpPr>
        <p:spPr>
          <a:xfrm>
            <a:off x="609601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4" type="body"/>
          </p:nvPr>
        </p:nvSpPr>
        <p:spPr>
          <a:xfrm>
            <a:off x="6196405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6" name="Google Shape;126;p25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3">
  <p:cSld name="1_Divider 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None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607483" y="719139"/>
            <a:ext cx="4675200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9"/>
              <a:buNone/>
              <a:defRPr sz="11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alternate" showMasterSp="0">
  <p:cSld name="2_Cover alternat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497856" y="795662"/>
            <a:ext cx="4927845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4"/>
          <p:cNvSpPr txBox="1"/>
          <p:nvPr>
            <p:ph type="ctrTitle"/>
          </p:nvPr>
        </p:nvSpPr>
        <p:spPr>
          <a:xfrm>
            <a:off x="775100" y="1954221"/>
            <a:ext cx="4326679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775100" y="3046159"/>
            <a:ext cx="4326679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tandard slide">
  <p:cSld name="7_Standard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>
            <p:ph idx="2" type="pic"/>
          </p:nvPr>
        </p:nvSpPr>
        <p:spPr>
          <a:xfrm>
            <a:off x="0" y="1"/>
            <a:ext cx="238321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1"/>
          <p:cNvSpPr txBox="1"/>
          <p:nvPr>
            <p:ph type="title"/>
          </p:nvPr>
        </p:nvSpPr>
        <p:spPr>
          <a:xfrm>
            <a:off x="2693891" y="199734"/>
            <a:ext cx="8887371" cy="68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181"/>
              </a:spcBef>
              <a:spcAft>
                <a:spcPts val="0"/>
              </a:spcAft>
              <a:buClr>
                <a:schemeClr val="lt1"/>
              </a:buClr>
              <a:buSzPts val="1814"/>
              <a:buFont typeface="Inter Light"/>
              <a:buNone/>
              <a:defRPr b="0" sz="1814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2693890" y="1137921"/>
            <a:ext cx="8887371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4229" lvl="0" marL="457200" algn="l">
              <a:lnSpc>
                <a:spcPct val="110000"/>
              </a:lnSpc>
              <a:spcBef>
                <a:spcPts val="363"/>
              </a:spcBef>
              <a:spcAft>
                <a:spcPts val="0"/>
              </a:spcAft>
              <a:buClr>
                <a:srgbClr val="2E2E38"/>
              </a:buClr>
              <a:buSzPts val="1349"/>
              <a:buFont typeface="Arial"/>
              <a:buChar char="►"/>
              <a:defRPr sz="1798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8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8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8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9" name="Google Shape;139;p31"/>
          <p:cNvCxnSpPr/>
          <p:nvPr/>
        </p:nvCxnSpPr>
        <p:spPr>
          <a:xfrm>
            <a:off x="2693891" y="907750"/>
            <a:ext cx="888737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ctrTitle"/>
          </p:nvPr>
        </p:nvSpPr>
        <p:spPr>
          <a:xfrm>
            <a:off x="944388" y="2158329"/>
            <a:ext cx="478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subTitle"/>
          </p:nvPr>
        </p:nvSpPr>
        <p:spPr>
          <a:xfrm>
            <a:off x="944580" y="3200329"/>
            <a:ext cx="4805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sp>
        <p:nvSpPr>
          <p:cNvPr id="150" name="Google Shape;150;p33"/>
          <p:cNvSpPr/>
          <p:nvPr/>
        </p:nvSpPr>
        <p:spPr>
          <a:xfrm>
            <a:off x="489111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489111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774294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1059358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1320" y="4925700"/>
            <a:ext cx="1470334" cy="147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7" name="Google Shape;157;p34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34"/>
          <p:cNvSpPr txBox="1"/>
          <p:nvPr>
            <p:ph idx="1" type="body"/>
          </p:nvPr>
        </p:nvSpPr>
        <p:spPr>
          <a:xfrm>
            <a:off x="609283" y="1137920"/>
            <a:ext cx="109749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35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5"/>
          <p:cNvSpPr txBox="1"/>
          <p:nvPr>
            <p:ph idx="10" type="dt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idx="11" type="ftr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12" type="sldNum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Page 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2">
  <p:cSld name="Standard slide 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7" name="Google Shape;167;p36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al legal text" showMasterSp="0">
  <p:cSld name="1_Final legal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5204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/>
          <p:nvPr/>
        </p:nvSpPr>
        <p:spPr>
          <a:xfrm>
            <a:off x="497856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3" name="Google Shape;173;p38"/>
          <p:cNvSpPr txBox="1"/>
          <p:nvPr>
            <p:ph type="ctrTitle"/>
          </p:nvPr>
        </p:nvSpPr>
        <p:spPr>
          <a:xfrm>
            <a:off x="775100" y="1954221"/>
            <a:ext cx="4326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1" type="subTitle"/>
          </p:nvPr>
        </p:nvSpPr>
        <p:spPr>
          <a:xfrm>
            <a:off x="775100" y="3046158"/>
            <a:ext cx="4326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cxnSp>
        <p:nvCxnSpPr>
          <p:cNvPr id="175" name="Google Shape;175;p38"/>
          <p:cNvCxnSpPr/>
          <p:nvPr/>
        </p:nvCxnSpPr>
        <p:spPr>
          <a:xfrm>
            <a:off x="1332490" y="5709060"/>
            <a:ext cx="8118000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8"/>
          <p:cNvSpPr txBox="1"/>
          <p:nvPr/>
        </p:nvSpPr>
        <p:spPr>
          <a:xfrm>
            <a:off x="461744" y="5605200"/>
            <a:ext cx="1044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177" name="Google Shape;177;p38"/>
          <p:cNvSpPr txBox="1"/>
          <p:nvPr>
            <p:ph idx="2" type="body"/>
          </p:nvPr>
        </p:nvSpPr>
        <p:spPr>
          <a:xfrm>
            <a:off x="1332490" y="6019189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dk2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3" type="body"/>
          </p:nvPr>
        </p:nvSpPr>
        <p:spPr>
          <a:xfrm>
            <a:off x="1332490" y="6216807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8"/>
          <p:cNvSpPr/>
          <p:nvPr>
            <p:ph idx="4" type="pic"/>
          </p:nvPr>
        </p:nvSpPr>
        <p:spPr>
          <a:xfrm>
            <a:off x="461743" y="5914642"/>
            <a:ext cx="575700" cy="575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80" name="Google Shape;180;p38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181" name="Google Shape;181;p38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2">
            <a:alphaModFix/>
          </a:blip>
          <a:srcRect b="0" l="0" r="0" t="250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9"/>
          <p:cNvSpPr/>
          <p:nvPr/>
        </p:nvSpPr>
        <p:spPr>
          <a:xfrm>
            <a:off x="497856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6" name="Google Shape;186;p39"/>
          <p:cNvSpPr txBox="1"/>
          <p:nvPr>
            <p:ph type="ctrTitle"/>
          </p:nvPr>
        </p:nvSpPr>
        <p:spPr>
          <a:xfrm>
            <a:off x="775100" y="1954221"/>
            <a:ext cx="4326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1" type="subTitle"/>
          </p:nvPr>
        </p:nvSpPr>
        <p:spPr>
          <a:xfrm>
            <a:off x="775100" y="3046158"/>
            <a:ext cx="4326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188" name="Google Shape;188;p39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189" name="Google Shape;189;p39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 rotWithShape="1">
          <a:blip r:embed="rId2">
            <a:alphaModFix/>
          </a:blip>
          <a:srcRect b="21216" l="0" r="15540" t="0"/>
          <a:stretch/>
        </p:blipFill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11" y="869576"/>
            <a:ext cx="4845498" cy="393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40"/>
          <p:cNvGrpSpPr/>
          <p:nvPr/>
        </p:nvGrpSpPr>
        <p:grpSpPr>
          <a:xfrm>
            <a:off x="497866" y="5826612"/>
            <a:ext cx="3876084" cy="570195"/>
            <a:chOff x="498115" y="5951018"/>
            <a:chExt cx="3878023" cy="570195"/>
          </a:xfrm>
        </p:grpSpPr>
        <p:sp>
          <p:nvSpPr>
            <p:cNvPr id="195" name="Google Shape;195;p40"/>
            <p:cNvSpPr/>
            <p:nvPr/>
          </p:nvSpPr>
          <p:spPr>
            <a:xfrm>
              <a:off x="498115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69341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89045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6" name="Google Shape;206;p40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7" name="Google Shape;207;p40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9" name="Google Shape;209;p40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0" name="Google Shape;210;p40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1" name="Google Shape;211;p40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2" name="Google Shape;212;p40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6" name="Google Shape;216;p40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61" name="Google Shape;261;p40"/>
          <p:cNvSpPr txBox="1"/>
          <p:nvPr>
            <p:ph type="ctrTitle"/>
          </p:nvPr>
        </p:nvSpPr>
        <p:spPr>
          <a:xfrm>
            <a:off x="944388" y="2158329"/>
            <a:ext cx="3998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" type="subTitle"/>
          </p:nvPr>
        </p:nvSpPr>
        <p:spPr>
          <a:xfrm>
            <a:off x="944580" y="3200329"/>
            <a:ext cx="40185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63" name="Google Shape;263;p40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264" name="Google Shape;264;p40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/>
          <p:nvPr>
            <p:ph idx="2" type="pic"/>
          </p:nvPr>
        </p:nvSpPr>
        <p:spPr>
          <a:xfrm>
            <a:off x="8194852" y="1"/>
            <a:ext cx="3997200" cy="61560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609601" y="294200"/>
            <a:ext cx="7440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609600" y="1137921"/>
            <a:ext cx="72957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09601" y="2311401"/>
            <a:ext cx="35784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4" type="body"/>
          </p:nvPr>
        </p:nvSpPr>
        <p:spPr>
          <a:xfrm>
            <a:off x="4327189" y="2311401"/>
            <a:ext cx="35784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5" type="body"/>
          </p:nvPr>
        </p:nvSpPr>
        <p:spPr>
          <a:xfrm>
            <a:off x="4327189" y="4236721"/>
            <a:ext cx="35784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3" name="Google Shape;273;p41"/>
          <p:cNvCxnSpPr/>
          <p:nvPr/>
        </p:nvCxnSpPr>
        <p:spPr>
          <a:xfrm>
            <a:off x="609600" y="907750"/>
            <a:ext cx="771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332490" y="6019189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1332490" y="621680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/>
          <p:nvPr>
            <p:ph idx="4" type="pic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>
            <p:ph idx="2" type="pic"/>
          </p:nvPr>
        </p:nvSpPr>
        <p:spPr>
          <a:xfrm>
            <a:off x="0" y="0"/>
            <a:ext cx="2383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2693891" y="294200"/>
            <a:ext cx="888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2693890" y="1137921"/>
            <a:ext cx="27414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3" type="body"/>
          </p:nvPr>
        </p:nvSpPr>
        <p:spPr>
          <a:xfrm>
            <a:off x="5724102" y="1137921"/>
            <a:ext cx="28023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4" type="body"/>
          </p:nvPr>
        </p:nvSpPr>
        <p:spPr>
          <a:xfrm>
            <a:off x="8815241" y="1137921"/>
            <a:ext cx="27672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0" name="Google Shape;280;p42"/>
          <p:cNvCxnSpPr/>
          <p:nvPr/>
        </p:nvCxnSpPr>
        <p:spPr>
          <a:xfrm>
            <a:off x="2693891" y="907750"/>
            <a:ext cx="888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609600" y="1137920"/>
            <a:ext cx="8234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4" name="Google Shape;284;p43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_no bullets">
  <p:cSld name="3_Standard slide_no 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352616" y="2851522"/>
            <a:ext cx="44454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/>
          <p:nvPr>
            <p:ph idx="2" type="pic"/>
          </p:nvPr>
        </p:nvSpPr>
        <p:spPr>
          <a:xfrm>
            <a:off x="6223938" y="0"/>
            <a:ext cx="5968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69513" y="2578743"/>
            <a:ext cx="4535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2100"/>
              <a:buNone/>
              <a:defRPr sz="30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3" type="body"/>
          </p:nvPr>
        </p:nvSpPr>
        <p:spPr>
          <a:xfrm>
            <a:off x="369513" y="3840384"/>
            <a:ext cx="4535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7129748" y="3813288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46"/>
          <p:cNvSpPr txBox="1"/>
          <p:nvPr>
            <p:ph idx="2" type="body"/>
          </p:nvPr>
        </p:nvSpPr>
        <p:spPr>
          <a:xfrm>
            <a:off x="7129748" y="4055931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46"/>
          <p:cNvSpPr/>
          <p:nvPr>
            <p:ph idx="3" type="pic"/>
          </p:nvPr>
        </p:nvSpPr>
        <p:spPr>
          <a:xfrm>
            <a:off x="6119820" y="3578083"/>
            <a:ext cx="778800" cy="77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46"/>
          <p:cNvSpPr txBox="1"/>
          <p:nvPr>
            <p:ph idx="4" type="body"/>
          </p:nvPr>
        </p:nvSpPr>
        <p:spPr>
          <a:xfrm>
            <a:off x="6119821" y="1137920"/>
            <a:ext cx="5462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46"/>
          <p:cNvSpPr txBox="1"/>
          <p:nvPr>
            <p:ph idx="5" type="body"/>
          </p:nvPr>
        </p:nvSpPr>
        <p:spPr>
          <a:xfrm>
            <a:off x="6119821" y="1635009"/>
            <a:ext cx="54627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98" name="Google Shape;298;p46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451377" y="2060235"/>
            <a:ext cx="52893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2" type="body"/>
          </p:nvPr>
        </p:nvSpPr>
        <p:spPr>
          <a:xfrm>
            <a:off x="3451377" y="5506678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3" type="body"/>
          </p:nvPr>
        </p:nvSpPr>
        <p:spPr>
          <a:xfrm>
            <a:off x="3451377" y="5818717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8"/>
          <p:cNvSpPr txBox="1"/>
          <p:nvPr/>
        </p:nvSpPr>
        <p:spPr>
          <a:xfrm>
            <a:off x="4927415" y="979787"/>
            <a:ext cx="2337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477103" y="1488927"/>
            <a:ext cx="2337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513083" y="2526765"/>
            <a:ext cx="5289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49"/>
          <p:cNvSpPr txBox="1"/>
          <p:nvPr>
            <p:ph idx="2" type="body"/>
          </p:nvPr>
        </p:nvSpPr>
        <p:spPr>
          <a:xfrm>
            <a:off x="513083" y="4632765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49"/>
          <p:cNvSpPr txBox="1"/>
          <p:nvPr>
            <p:ph idx="3" type="body"/>
          </p:nvPr>
        </p:nvSpPr>
        <p:spPr>
          <a:xfrm>
            <a:off x="513083" y="4971442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609600" y="1137920"/>
            <a:ext cx="8234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3" name="Google Shape;313;p50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6" name="Google Shape;316;p51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497856" y="795662"/>
            <a:ext cx="4927845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" name="Google Shape;34;p6"/>
          <p:cNvSpPr txBox="1"/>
          <p:nvPr>
            <p:ph type="ctrTitle"/>
          </p:nvPr>
        </p:nvSpPr>
        <p:spPr>
          <a:xfrm>
            <a:off x="775100" y="1954221"/>
            <a:ext cx="4326679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775100" y="3046159"/>
            <a:ext cx="4326679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1332490" y="5709060"/>
            <a:ext cx="8117873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6"/>
          <p:cNvSpPr txBox="1"/>
          <p:nvPr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99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1744" y="6019189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461744" y="621680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609600" y="1137919"/>
            <a:ext cx="5385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0" name="Google Shape;320;p52"/>
          <p:cNvSpPr txBox="1"/>
          <p:nvPr>
            <p:ph idx="2" type="body"/>
          </p:nvPr>
        </p:nvSpPr>
        <p:spPr>
          <a:xfrm>
            <a:off x="6197600" y="1137919"/>
            <a:ext cx="5385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321" name="Google Shape;321;p52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612329" y="1869440"/>
            <a:ext cx="53904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4" name="Google Shape;324;p53"/>
          <p:cNvSpPr txBox="1"/>
          <p:nvPr>
            <p:ph idx="2" type="body"/>
          </p:nvPr>
        </p:nvSpPr>
        <p:spPr>
          <a:xfrm>
            <a:off x="6196405" y="1869440"/>
            <a:ext cx="53904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5" name="Google Shape;325;p53"/>
          <p:cNvSpPr txBox="1"/>
          <p:nvPr>
            <p:ph idx="3" type="body"/>
          </p:nvPr>
        </p:nvSpPr>
        <p:spPr>
          <a:xfrm>
            <a:off x="609600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53"/>
          <p:cNvSpPr txBox="1"/>
          <p:nvPr>
            <p:ph idx="4" type="body"/>
          </p:nvPr>
        </p:nvSpPr>
        <p:spPr>
          <a:xfrm>
            <a:off x="6196405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8" name="Google Shape;328;p53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Empt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5208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0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8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1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>
            <a:off x="489112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059359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">
  <p:cSld name="3_Standard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9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609601" y="210120"/>
            <a:ext cx="744054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609601" y="1137921"/>
            <a:ext cx="7295842" cy="8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609601" y="2311401"/>
            <a:ext cx="3578253" cy="3844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3" type="body"/>
          </p:nvPr>
        </p:nvSpPr>
        <p:spPr>
          <a:xfrm>
            <a:off x="4327190" y="2311402"/>
            <a:ext cx="3578253" cy="125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4" type="body"/>
          </p:nvPr>
        </p:nvSpPr>
        <p:spPr>
          <a:xfrm>
            <a:off x="4327190" y="4236721"/>
            <a:ext cx="3578253" cy="19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7" name="Google Shape;57;p10"/>
          <p:cNvCxnSpPr/>
          <p:nvPr/>
        </p:nvCxnSpPr>
        <p:spPr>
          <a:xfrm>
            <a:off x="609601" y="907750"/>
            <a:ext cx="7719833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b="0" i="0" sz="2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Char char="►"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565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675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785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895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536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536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536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536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09601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352728" y="6471244"/>
            <a:ext cx="1191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b="0" lang="en-IN" sz="800" u="none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July</a:t>
            </a:r>
            <a:r>
              <a:rPr b="0" lang="en-IN" sz="800" u="none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 202</a:t>
            </a: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sz="800" u="none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b="0" i="0" sz="2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609600" y="1137920"/>
            <a:ext cx="109728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719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83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939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3" name="Google Shape;143;p32"/>
          <p:cNvSpPr txBox="1"/>
          <p:nvPr/>
        </p:nvSpPr>
        <p:spPr>
          <a:xfrm>
            <a:off x="1352024" y="6471244"/>
            <a:ext cx="1190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August 2024</a:t>
            </a:r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32"/>
          <p:cNvSpPr txBox="1"/>
          <p:nvPr/>
        </p:nvSpPr>
        <p:spPr>
          <a:xfrm>
            <a:off x="3161341" y="6471244"/>
            <a:ext cx="3084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4 (Sprint 2) Client Meeting ES MAC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32"/>
          <p:cNvSpPr txBox="1"/>
          <p:nvPr/>
        </p:nvSpPr>
        <p:spPr>
          <a:xfrm>
            <a:off x="609283" y="6471244"/>
            <a:ext cx="66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342842" y="6111250"/>
            <a:ext cx="539719" cy="5397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650" l="0" r="0" t="1165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3" title="Office Building Images | Free Photos, PNG Stickers, Wallpaper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24125"/>
            <a:ext cx="12192000" cy="70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3"/>
          <p:cNvSpPr/>
          <p:nvPr/>
        </p:nvSpPr>
        <p:spPr>
          <a:xfrm>
            <a:off x="638956" y="7113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0" name="Google Shape;350;p63"/>
          <p:cNvSpPr txBox="1"/>
          <p:nvPr/>
        </p:nvSpPr>
        <p:spPr>
          <a:xfrm>
            <a:off x="743202" y="1759179"/>
            <a:ext cx="45198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2400"/>
              <a:buFont typeface="Inter Light"/>
              <a:buNone/>
            </a:pPr>
            <a:r>
              <a:rPr b="1" lang="en-IN" sz="2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Transforming Automobile Insurance Claims through GenAI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Inter Light"/>
              <a:buNone/>
            </a:pPr>
            <a:r>
              <a:t/>
            </a:r>
            <a:endParaRPr b="1" sz="4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351" name="Google Shape;351;p63"/>
          <p:cNvSpPr txBox="1"/>
          <p:nvPr/>
        </p:nvSpPr>
        <p:spPr>
          <a:xfrm>
            <a:off x="743150" y="2942725"/>
            <a:ext cx="45198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</a:pP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Team AI &amp; Team Data</a:t>
            </a: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| 3</a:t>
            </a:r>
            <a:r>
              <a:rPr b="1" baseline="30000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rd</a:t>
            </a: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September, 2024</a:t>
            </a:r>
            <a:endParaRPr b="1"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</a:pP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Sprint 3 - Week 7</a:t>
            </a:r>
            <a:endParaRPr b="1"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Sprint 3: </a:t>
            </a:r>
            <a:r>
              <a:rPr lang="en-IN" sz="3600"/>
              <a:t>Gantt</a:t>
            </a:r>
            <a:r>
              <a:rPr lang="en-IN" sz="3600"/>
              <a:t> Chart</a:t>
            </a:r>
            <a:endParaRPr sz="3600"/>
          </a:p>
        </p:txBody>
      </p:sp>
      <p:pic>
        <p:nvPicPr>
          <p:cNvPr id="615" name="Google Shape;6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50" y="1022900"/>
            <a:ext cx="11663698" cy="581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Sprint 3: Tasks Backlog</a:t>
            </a:r>
            <a:endParaRPr sz="3600"/>
          </a:p>
        </p:txBody>
      </p:sp>
      <p:pic>
        <p:nvPicPr>
          <p:cNvPr id="622" name="Google Shape;6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125"/>
            <a:ext cx="11887201" cy="39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879900"/>
            <a:ext cx="11887201" cy="19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Updated Data </a:t>
            </a:r>
            <a:r>
              <a:rPr lang="en-IN" sz="3600"/>
              <a:t>Pipeline Diagram - Data Team</a:t>
            </a:r>
            <a:endParaRPr sz="3600"/>
          </a:p>
        </p:txBody>
      </p:sp>
      <p:sp>
        <p:nvSpPr>
          <p:cNvPr id="630" name="Google Shape;630;p74"/>
          <p:cNvSpPr txBox="1"/>
          <p:nvPr/>
        </p:nvSpPr>
        <p:spPr>
          <a:xfrm>
            <a:off x="609600" y="8959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</a:endParaRPr>
          </a:p>
        </p:txBody>
      </p:sp>
      <p:pic>
        <p:nvPicPr>
          <p:cNvPr id="631" name="Google Shape;631;p74"/>
          <p:cNvPicPr preferRelativeResize="0"/>
          <p:nvPr/>
        </p:nvPicPr>
        <p:blipFill rotWithShape="1">
          <a:blip r:embed="rId3">
            <a:alphaModFix/>
          </a:blip>
          <a:srcRect b="5287" l="1145" r="3361" t="3070"/>
          <a:stretch/>
        </p:blipFill>
        <p:spPr>
          <a:xfrm>
            <a:off x="48225" y="1450025"/>
            <a:ext cx="12095549" cy="52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5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38" name="Google Shape;638;p75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39" name="Google Shape;639;p75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Future Tasks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40" name="Google Shape;640;p75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6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Upcoming </a:t>
            </a:r>
            <a:r>
              <a:rPr lang="en-IN" sz="3600"/>
              <a:t>Tasks - Data Team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t/>
            </a:r>
            <a:endParaRPr sz="3600"/>
          </a:p>
        </p:txBody>
      </p:sp>
      <p:sp>
        <p:nvSpPr>
          <p:cNvPr id="646" name="Google Shape;646;p76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76"/>
          <p:cNvSpPr/>
          <p:nvPr/>
        </p:nvSpPr>
        <p:spPr>
          <a:xfrm>
            <a:off x="609600" y="1600200"/>
            <a:ext cx="11112300" cy="43467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306925" y="26502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49" name="Google Shape;649;p76"/>
          <p:cNvSpPr txBox="1"/>
          <p:nvPr/>
        </p:nvSpPr>
        <p:spPr>
          <a:xfrm>
            <a:off x="1306925" y="30751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0" name="Google Shape;650;p76"/>
          <p:cNvSpPr txBox="1"/>
          <p:nvPr/>
        </p:nvSpPr>
        <p:spPr>
          <a:xfrm>
            <a:off x="1306925" y="3463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1" name="Google Shape;651;p76"/>
          <p:cNvSpPr txBox="1"/>
          <p:nvPr/>
        </p:nvSpPr>
        <p:spPr>
          <a:xfrm>
            <a:off x="609600" y="1600200"/>
            <a:ext cx="11112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2"/>
                </a:solidFill>
              </a:rPr>
              <a:t>Data Team’s </a:t>
            </a:r>
            <a:r>
              <a:rPr b="1" lang="en-IN" sz="1800">
                <a:solidFill>
                  <a:schemeClr val="lt2"/>
                </a:solidFill>
              </a:rPr>
              <a:t>Upcoming</a:t>
            </a:r>
            <a:r>
              <a:rPr b="1" lang="en-IN" sz="1800">
                <a:solidFill>
                  <a:schemeClr val="lt2"/>
                </a:solidFill>
              </a:rPr>
              <a:t> Tasks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652" name="Google Shape;652;p76"/>
          <p:cNvSpPr txBox="1"/>
          <p:nvPr/>
        </p:nvSpPr>
        <p:spPr>
          <a:xfrm>
            <a:off x="1152288" y="22639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Refine Data Synthesising Process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3" name="Google Shape;653;p76"/>
          <p:cNvSpPr txBox="1"/>
          <p:nvPr/>
        </p:nvSpPr>
        <p:spPr>
          <a:xfrm>
            <a:off x="1152288" y="26887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Think of new ways to synthesise higher quality data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4" name="Google Shape;654;p76"/>
          <p:cNvSpPr txBox="1"/>
          <p:nvPr/>
        </p:nvSpPr>
        <p:spPr>
          <a:xfrm>
            <a:off x="1152288" y="3077100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Begin loading raw files onto Azure *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5" name="Google Shape;655;p76"/>
          <p:cNvSpPr txBox="1"/>
          <p:nvPr/>
        </p:nvSpPr>
        <p:spPr>
          <a:xfrm>
            <a:off x="1152288" y="3465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Start migrating our code to work on azure functions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6" name="Google Shape;656;p76"/>
          <p:cNvSpPr txBox="1"/>
          <p:nvPr/>
        </p:nvSpPr>
        <p:spPr>
          <a:xfrm>
            <a:off x="1152305" y="3909150"/>
            <a:ext cx="56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Impute missing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numerical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values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using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support vector regression (SVR)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7" name="Google Shape;657;p76"/>
          <p:cNvSpPr txBox="1"/>
          <p:nvPr/>
        </p:nvSpPr>
        <p:spPr>
          <a:xfrm>
            <a:off x="1152300" y="4352850"/>
            <a:ext cx="48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Impute missing categorical values using the random forest method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58" name="Google Shape;6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38" y="2279750"/>
            <a:ext cx="338075" cy="3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38" y="2699475"/>
            <a:ext cx="338075" cy="3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38" y="3119200"/>
            <a:ext cx="338075" cy="3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38" y="3524500"/>
            <a:ext cx="338075" cy="3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38" y="3929788"/>
            <a:ext cx="338075" cy="3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38" y="4392725"/>
            <a:ext cx="338075" cy="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6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65" name="Google Shape;665;p76"/>
          <p:cNvSpPr txBox="1"/>
          <p:nvPr/>
        </p:nvSpPr>
        <p:spPr>
          <a:xfrm>
            <a:off x="1152300" y="4886250"/>
            <a:ext cx="483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Automate Terraform and Azure Functions with Github actions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66" name="Google Shape;66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38" y="4926125"/>
            <a:ext cx="338075" cy="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6"/>
          <p:cNvSpPr txBox="1"/>
          <p:nvPr/>
        </p:nvSpPr>
        <p:spPr>
          <a:xfrm>
            <a:off x="1167425" y="5304175"/>
            <a:ext cx="483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Dataset 3 cleaning and enriching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68" name="Google Shape;6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3" y="5344050"/>
            <a:ext cx="338075" cy="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6"/>
          <p:cNvSpPr txBox="1"/>
          <p:nvPr/>
        </p:nvSpPr>
        <p:spPr>
          <a:xfrm>
            <a:off x="7286538" y="22797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Merge dataset 1 and dataset 2 into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database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70" name="Google Shape;6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788" y="2295600"/>
            <a:ext cx="338075" cy="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6"/>
          <p:cNvSpPr txBox="1"/>
          <p:nvPr/>
        </p:nvSpPr>
        <p:spPr>
          <a:xfrm>
            <a:off x="7286538" y="26994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Synthesize data instead on combined database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72" name="Google Shape;6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788" y="2715325"/>
            <a:ext cx="338075" cy="3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7"/>
          <p:cNvSpPr txBox="1"/>
          <p:nvPr>
            <p:ph type="title"/>
          </p:nvPr>
        </p:nvSpPr>
        <p:spPr>
          <a:xfrm>
            <a:off x="349925" y="212000"/>
            <a:ext cx="11232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Upcoming Tasks - AI Team</a:t>
            </a:r>
            <a:endParaRPr sz="3600"/>
          </a:p>
        </p:txBody>
      </p:sp>
      <p:sp>
        <p:nvSpPr>
          <p:cNvPr id="678" name="Google Shape;678;p77"/>
          <p:cNvSpPr/>
          <p:nvPr/>
        </p:nvSpPr>
        <p:spPr>
          <a:xfrm>
            <a:off x="7293745" y="2594063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7"/>
          <p:cNvSpPr/>
          <p:nvPr/>
        </p:nvSpPr>
        <p:spPr>
          <a:xfrm>
            <a:off x="3874279" y="2594063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7"/>
          <p:cNvSpPr/>
          <p:nvPr/>
        </p:nvSpPr>
        <p:spPr>
          <a:xfrm>
            <a:off x="4376988" y="1393606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77"/>
          <p:cNvSpPr/>
          <p:nvPr/>
        </p:nvSpPr>
        <p:spPr>
          <a:xfrm>
            <a:off x="6792105" y="1393606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77"/>
          <p:cNvSpPr/>
          <p:nvPr/>
        </p:nvSpPr>
        <p:spPr>
          <a:xfrm>
            <a:off x="4376988" y="3796526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7"/>
          <p:cNvSpPr/>
          <p:nvPr/>
        </p:nvSpPr>
        <p:spPr>
          <a:xfrm>
            <a:off x="6792105" y="3796526"/>
            <a:ext cx="677400" cy="677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4" name="Google Shape;684;p77"/>
          <p:cNvCxnSpPr>
            <a:endCxn id="680" idx="5"/>
          </p:cNvCxnSpPr>
          <p:nvPr/>
        </p:nvCxnSpPr>
        <p:spPr>
          <a:xfrm rot="10800000">
            <a:off x="4955185" y="1971803"/>
            <a:ext cx="194700" cy="1950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5" name="Google Shape;685;p77"/>
          <p:cNvCxnSpPr>
            <a:endCxn id="681" idx="3"/>
          </p:cNvCxnSpPr>
          <p:nvPr/>
        </p:nvCxnSpPr>
        <p:spPr>
          <a:xfrm flipH="1" rot="10800000">
            <a:off x="6683707" y="1971803"/>
            <a:ext cx="207600" cy="1950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6" name="Google Shape;686;p77"/>
          <p:cNvCxnSpPr>
            <a:stCxn id="679" idx="6"/>
            <a:endCxn id="687" idx="11"/>
          </p:cNvCxnSpPr>
          <p:nvPr/>
        </p:nvCxnSpPr>
        <p:spPr>
          <a:xfrm flipH="1" rot="10800000">
            <a:off x="4551679" y="2930963"/>
            <a:ext cx="282300" cy="18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8" name="Google Shape;688;p77"/>
          <p:cNvCxnSpPr>
            <a:stCxn id="678" idx="2"/>
          </p:cNvCxnSpPr>
          <p:nvPr/>
        </p:nvCxnSpPr>
        <p:spPr>
          <a:xfrm flipH="1">
            <a:off x="7001545" y="2932763"/>
            <a:ext cx="292200" cy="9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9" name="Google Shape;689;p77"/>
          <p:cNvCxnSpPr>
            <a:stCxn id="682" idx="7"/>
          </p:cNvCxnSpPr>
          <p:nvPr/>
        </p:nvCxnSpPr>
        <p:spPr>
          <a:xfrm flipH="1" rot="10800000">
            <a:off x="4955185" y="3700728"/>
            <a:ext cx="194700" cy="1950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0" name="Google Shape;690;p77"/>
          <p:cNvCxnSpPr>
            <a:stCxn id="683" idx="1"/>
          </p:cNvCxnSpPr>
          <p:nvPr/>
        </p:nvCxnSpPr>
        <p:spPr>
          <a:xfrm rot="10800000">
            <a:off x="6683707" y="3700728"/>
            <a:ext cx="207600" cy="1950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1" name="Google Shape;691;p77"/>
          <p:cNvSpPr txBox="1"/>
          <p:nvPr/>
        </p:nvSpPr>
        <p:spPr>
          <a:xfrm flipH="1">
            <a:off x="1578361" y="1643745"/>
            <a:ext cx="23778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rgbClr val="9196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77"/>
          <p:cNvSpPr txBox="1"/>
          <p:nvPr/>
        </p:nvSpPr>
        <p:spPr>
          <a:xfrm flipH="1">
            <a:off x="1111222" y="2806912"/>
            <a:ext cx="23778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rgbClr val="9196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77"/>
          <p:cNvSpPr txBox="1"/>
          <p:nvPr/>
        </p:nvSpPr>
        <p:spPr>
          <a:xfrm flipH="1">
            <a:off x="1588432" y="3993725"/>
            <a:ext cx="23778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rgbClr val="9196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77"/>
          <p:cNvSpPr txBox="1"/>
          <p:nvPr/>
        </p:nvSpPr>
        <p:spPr>
          <a:xfrm flipH="1">
            <a:off x="7885883" y="1643745"/>
            <a:ext cx="23778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rgbClr val="9196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77"/>
          <p:cNvSpPr txBox="1"/>
          <p:nvPr/>
        </p:nvSpPr>
        <p:spPr>
          <a:xfrm flipH="1">
            <a:off x="7912770" y="3993725"/>
            <a:ext cx="23778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rgbClr val="91969B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96" name="Google Shape;696;p77"/>
          <p:cNvGrpSpPr/>
          <p:nvPr/>
        </p:nvGrpSpPr>
        <p:grpSpPr>
          <a:xfrm>
            <a:off x="4834011" y="1843513"/>
            <a:ext cx="2178163" cy="3620867"/>
            <a:chOff x="3682206" y="2025234"/>
            <a:chExt cx="1779254" cy="2957742"/>
          </a:xfrm>
        </p:grpSpPr>
        <p:grpSp>
          <p:nvGrpSpPr>
            <p:cNvPr id="697" name="Google Shape;697;p77"/>
            <p:cNvGrpSpPr/>
            <p:nvPr/>
          </p:nvGrpSpPr>
          <p:grpSpPr>
            <a:xfrm>
              <a:off x="4427066" y="3766214"/>
              <a:ext cx="289842" cy="1216762"/>
              <a:chOff x="4414528" y="3663315"/>
              <a:chExt cx="314943" cy="1322136"/>
            </a:xfrm>
          </p:grpSpPr>
          <p:sp>
            <p:nvSpPr>
              <p:cNvPr id="698" name="Google Shape;698;p77"/>
              <p:cNvSpPr/>
              <p:nvPr/>
            </p:nvSpPr>
            <p:spPr>
              <a:xfrm>
                <a:off x="4414528" y="3663315"/>
                <a:ext cx="314943" cy="1322136"/>
              </a:xfrm>
              <a:custGeom>
                <a:rect b="b" l="l" r="r" t="t"/>
                <a:pathLst>
                  <a:path extrusionOk="0" h="1322136" w="314943">
                    <a:moveTo>
                      <a:pt x="70702" y="0"/>
                    </a:moveTo>
                    <a:lnTo>
                      <a:pt x="244242" y="0"/>
                    </a:lnTo>
                    <a:lnTo>
                      <a:pt x="244242" y="518712"/>
                    </a:lnTo>
                    <a:lnTo>
                      <a:pt x="262452" y="518712"/>
                    </a:lnTo>
                    <a:cubicBezTo>
                      <a:pt x="291443" y="518712"/>
                      <a:pt x="314943" y="542212"/>
                      <a:pt x="314943" y="571203"/>
                    </a:cubicBezTo>
                    <a:lnTo>
                      <a:pt x="314943" y="1269645"/>
                    </a:lnTo>
                    <a:cubicBezTo>
                      <a:pt x="314943" y="1298636"/>
                      <a:pt x="291443" y="1322136"/>
                      <a:pt x="262452" y="1322136"/>
                    </a:cubicBezTo>
                    <a:lnTo>
                      <a:pt x="52491" y="1322136"/>
                    </a:lnTo>
                    <a:cubicBezTo>
                      <a:pt x="23501" y="1322136"/>
                      <a:pt x="0" y="1298636"/>
                      <a:pt x="0" y="1269645"/>
                    </a:cubicBezTo>
                    <a:lnTo>
                      <a:pt x="0" y="571203"/>
                    </a:lnTo>
                    <a:cubicBezTo>
                      <a:pt x="0" y="542212"/>
                      <a:pt x="23501" y="518712"/>
                      <a:pt x="52491" y="518712"/>
                    </a:cubicBezTo>
                    <a:lnTo>
                      <a:pt x="70702" y="518712"/>
                    </a:lnTo>
                    <a:close/>
                  </a:path>
                </a:pathLst>
              </a:custGeom>
              <a:solidFill>
                <a:srgbClr val="4B5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77"/>
              <p:cNvSpPr/>
              <p:nvPr/>
            </p:nvSpPr>
            <p:spPr>
              <a:xfrm>
                <a:off x="4415813" y="4295607"/>
                <a:ext cx="312300" cy="57900"/>
              </a:xfrm>
              <a:prstGeom prst="rect">
                <a:avLst/>
              </a:prstGeom>
              <a:solidFill>
                <a:srgbClr val="91969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77"/>
              <p:cNvSpPr/>
              <p:nvPr/>
            </p:nvSpPr>
            <p:spPr>
              <a:xfrm>
                <a:off x="4415813" y="4828487"/>
                <a:ext cx="312300" cy="57900"/>
              </a:xfrm>
              <a:prstGeom prst="rect">
                <a:avLst/>
              </a:prstGeom>
              <a:solidFill>
                <a:srgbClr val="91969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7" name="Google Shape;687;p77"/>
            <p:cNvSpPr/>
            <p:nvPr/>
          </p:nvSpPr>
          <p:spPr>
            <a:xfrm>
              <a:off x="3682206" y="2025234"/>
              <a:ext cx="1779254" cy="1831467"/>
            </a:xfrm>
            <a:custGeom>
              <a:rect b="b" l="l" r="r" t="t"/>
              <a:pathLst>
                <a:path extrusionOk="0" h="1447800" w="1406525">
                  <a:moveTo>
                    <a:pt x="703262" y="85725"/>
                  </a:moveTo>
                  <a:cubicBezTo>
                    <a:pt x="363082" y="85725"/>
                    <a:pt x="87312" y="361495"/>
                    <a:pt x="87312" y="701675"/>
                  </a:cubicBezTo>
                  <a:cubicBezTo>
                    <a:pt x="87312" y="1041855"/>
                    <a:pt x="363082" y="1317625"/>
                    <a:pt x="703262" y="1317625"/>
                  </a:cubicBezTo>
                  <a:cubicBezTo>
                    <a:pt x="1043442" y="1317625"/>
                    <a:pt x="1319212" y="1041855"/>
                    <a:pt x="1319212" y="701675"/>
                  </a:cubicBezTo>
                  <a:cubicBezTo>
                    <a:pt x="1319212" y="361495"/>
                    <a:pt x="1043442" y="85725"/>
                    <a:pt x="703262" y="85725"/>
                  </a:cubicBezTo>
                  <a:close/>
                  <a:moveTo>
                    <a:pt x="702958" y="0"/>
                  </a:moveTo>
                  <a:cubicBezTo>
                    <a:pt x="1091595" y="0"/>
                    <a:pt x="1406525" y="313893"/>
                    <a:pt x="1406525" y="702001"/>
                  </a:cubicBezTo>
                  <a:cubicBezTo>
                    <a:pt x="1406525" y="1007377"/>
                    <a:pt x="1210988" y="1267129"/>
                    <a:pt x="938699" y="1363852"/>
                  </a:cubicBezTo>
                  <a:cubicBezTo>
                    <a:pt x="938699" y="1364460"/>
                    <a:pt x="938699" y="1365069"/>
                    <a:pt x="938699" y="1365677"/>
                  </a:cubicBezTo>
                  <a:cubicBezTo>
                    <a:pt x="938699" y="1410693"/>
                    <a:pt x="836362" y="1447800"/>
                    <a:pt x="709659" y="1447800"/>
                  </a:cubicBezTo>
                  <a:cubicBezTo>
                    <a:pt x="586001" y="1447800"/>
                    <a:pt x="485492" y="1412518"/>
                    <a:pt x="481228" y="1368110"/>
                  </a:cubicBezTo>
                  <a:cubicBezTo>
                    <a:pt x="201628" y="1275646"/>
                    <a:pt x="0" y="1012244"/>
                    <a:pt x="0" y="702001"/>
                  </a:cubicBezTo>
                  <a:cubicBezTo>
                    <a:pt x="0" y="313893"/>
                    <a:pt x="314930" y="0"/>
                    <a:pt x="702958" y="0"/>
                  </a:cubicBez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" name="Google Shape;701;p77"/>
          <p:cNvSpPr txBox="1"/>
          <p:nvPr/>
        </p:nvSpPr>
        <p:spPr>
          <a:xfrm flipH="1">
            <a:off x="5178548" y="2729975"/>
            <a:ext cx="15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00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 tasks to be completed for the next </a:t>
            </a:r>
            <a:r>
              <a:rPr i="1" lang="en-IN" sz="100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Sprint</a:t>
            </a:r>
            <a:r>
              <a:rPr i="1" lang="en-IN" sz="100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Interval </a:t>
            </a:r>
            <a:endParaRPr i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2" name="Google Shape;702;p77"/>
          <p:cNvSpPr txBox="1"/>
          <p:nvPr/>
        </p:nvSpPr>
        <p:spPr>
          <a:xfrm flipH="1">
            <a:off x="5178548" y="2499185"/>
            <a:ext cx="15039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33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Upcoming Tasks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03" name="Google Shape;703;p77"/>
          <p:cNvSpPr txBox="1"/>
          <p:nvPr/>
        </p:nvSpPr>
        <p:spPr>
          <a:xfrm>
            <a:off x="1639525" y="1482938"/>
            <a:ext cx="30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Conducting 50 data row tests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4" name="Google Shape;704;p77"/>
          <p:cNvSpPr txBox="1"/>
          <p:nvPr/>
        </p:nvSpPr>
        <p:spPr>
          <a:xfrm>
            <a:off x="7538025" y="1482950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Conditioning the system message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5" name="Google Shape;705;p77"/>
          <p:cNvSpPr txBox="1"/>
          <p:nvPr/>
        </p:nvSpPr>
        <p:spPr>
          <a:xfrm>
            <a:off x="638550" y="2733125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Integrating LLM into the Playground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6" name="Google Shape;706;p77"/>
          <p:cNvSpPr txBox="1"/>
          <p:nvPr/>
        </p:nvSpPr>
        <p:spPr>
          <a:xfrm>
            <a:off x="8036575" y="2625425"/>
            <a:ext cx="360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Learning technical components of AI + ML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1111225" y="3982400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Adjustments to the Options Analysis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8" name="Google Shape;708;p77"/>
          <p:cNvSpPr txBox="1"/>
          <p:nvPr/>
        </p:nvSpPr>
        <p:spPr>
          <a:xfrm>
            <a:off x="7538025" y="3935125"/>
            <a:ext cx="3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Reviewing D2 feedback when available</a:t>
            </a:r>
            <a:endParaRPr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09" name="Google Shape;7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700" y="15523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800" y="15659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975" y="275376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3188" y="27537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5700" y="39824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7650" y="39396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7"/>
          <p:cNvSpPr/>
          <p:nvPr/>
        </p:nvSpPr>
        <p:spPr>
          <a:xfrm>
            <a:off x="1282275" y="6079475"/>
            <a:ext cx="24729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8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22" name="Google Shape;722;p78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23" name="Google Shape;723;p78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Roadblocks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24" name="Google Shape;724;p78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9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Previous </a:t>
            </a:r>
            <a:r>
              <a:rPr lang="en-IN" sz="3600"/>
              <a:t>Roadblocks</a:t>
            </a:r>
            <a:endParaRPr/>
          </a:p>
        </p:txBody>
      </p:sp>
      <p:graphicFrame>
        <p:nvGraphicFramePr>
          <p:cNvPr id="731" name="Google Shape;731;p79"/>
          <p:cNvGraphicFramePr/>
          <p:nvPr/>
        </p:nvGraphicFramePr>
        <p:xfrm>
          <a:off x="952500" y="161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{07A44E99-7412-43FF-B97D-5DE95ED3E968}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Roadblocks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Actions Taken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Imputation (put in filler values with no meaning in missing rows)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We</a:t>
                      </a:r>
                      <a:r>
                        <a:rPr lang="en-IN"/>
                        <a:t> are working on imputation methods for categorical and numerical (SVR and Random Forest Classifier)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How to clean data?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Learnt and mapped out the various data sources then made a comprehensive document with the cleaning procedure, methods and strategies.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Methods to synthesise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Method 1: Data Remapping &amp; Random Sampling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Method 2: unclear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Segmented</a:t>
                      </a:r>
                      <a:r>
                        <a:rPr lang="en-IN"/>
                        <a:t> vs C</a:t>
                      </a:r>
                      <a:r>
                        <a:rPr lang="en-IN"/>
                        <a:t>ontinuous</a:t>
                      </a:r>
                      <a:r>
                        <a:rPr lang="en-IN"/>
                        <a:t> data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Decided to use continuous as our data volume is not too large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Categorical or Numerical data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Converted</a:t>
                      </a:r>
                      <a:r>
                        <a:rPr lang="en-IN"/>
                        <a:t> some columns to booleans and </a:t>
                      </a:r>
                      <a:r>
                        <a:rPr lang="en-IN"/>
                        <a:t>converted</a:t>
                      </a:r>
                      <a:r>
                        <a:rPr lang="en-IN"/>
                        <a:t> all booleans to 1 and 0. Turned </a:t>
                      </a:r>
                      <a:r>
                        <a:rPr lang="en-IN"/>
                        <a:t>columns like gender to numeric. Kept everything well documented.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 payment per model is limited to only one account.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Many accounts can be made in testing.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2" name="Google Shape;732;p79"/>
          <p:cNvSpPr/>
          <p:nvPr/>
        </p:nvSpPr>
        <p:spPr>
          <a:xfrm>
            <a:off x="140525" y="6236225"/>
            <a:ext cx="12051600" cy="523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0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Roadblocks</a:t>
            </a:r>
            <a:endParaRPr sz="3600"/>
          </a:p>
        </p:txBody>
      </p:sp>
      <p:sp>
        <p:nvSpPr>
          <p:cNvPr id="738" name="Google Shape;738;p80"/>
          <p:cNvSpPr txBox="1"/>
          <p:nvPr/>
        </p:nvSpPr>
        <p:spPr>
          <a:xfrm>
            <a:off x="386475" y="116090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39" name="Google Shape;739;p80"/>
          <p:cNvSpPr txBox="1"/>
          <p:nvPr/>
        </p:nvSpPr>
        <p:spPr>
          <a:xfrm>
            <a:off x="386475" y="183552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40" name="Google Shape;740;p80"/>
          <p:cNvSpPr txBox="1"/>
          <p:nvPr/>
        </p:nvSpPr>
        <p:spPr>
          <a:xfrm>
            <a:off x="386475" y="247175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41" name="Google Shape;741;p80"/>
          <p:cNvSpPr txBox="1"/>
          <p:nvPr/>
        </p:nvSpPr>
        <p:spPr>
          <a:xfrm>
            <a:off x="386475" y="307770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42" name="Google Shape;742;p80"/>
          <p:cNvSpPr txBox="1"/>
          <p:nvPr/>
        </p:nvSpPr>
        <p:spPr>
          <a:xfrm>
            <a:off x="386475" y="368365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896050" y="1207363"/>
            <a:ext cx="359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Technical issues with Azure 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4" name="Google Shape;744;p80"/>
          <p:cNvSpPr txBox="1"/>
          <p:nvPr/>
        </p:nvSpPr>
        <p:spPr>
          <a:xfrm>
            <a:off x="896050" y="1801463"/>
            <a:ext cx="359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Require Azure AI Search </a:t>
            </a: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5" name="Google Shape;745;p80"/>
          <p:cNvSpPr txBox="1"/>
          <p:nvPr/>
        </p:nvSpPr>
        <p:spPr>
          <a:xfrm>
            <a:off x="949575" y="2457513"/>
            <a:ext cx="359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Pricing 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6" name="Google Shape;746;p80"/>
          <p:cNvSpPr txBox="1"/>
          <p:nvPr/>
        </p:nvSpPr>
        <p:spPr>
          <a:xfrm>
            <a:off x="896050" y="3078600"/>
            <a:ext cx="6196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Exceeding rate limit with testing accounts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7" name="Google Shape;747;p80"/>
          <p:cNvSpPr txBox="1"/>
          <p:nvPr/>
        </p:nvSpPr>
        <p:spPr>
          <a:xfrm>
            <a:off x="896050" y="3699675"/>
            <a:ext cx="359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Issues with digesting data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8" name="Google Shape;748;p80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49" name="Google Shape;749;p80"/>
          <p:cNvSpPr txBox="1"/>
          <p:nvPr/>
        </p:nvSpPr>
        <p:spPr>
          <a:xfrm>
            <a:off x="6371025" y="128357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50" name="Google Shape;750;p80"/>
          <p:cNvSpPr txBox="1"/>
          <p:nvPr/>
        </p:nvSpPr>
        <p:spPr>
          <a:xfrm>
            <a:off x="6880600" y="1299600"/>
            <a:ext cx="4791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Authorisation problems with Terraform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1" name="Google Shape;751;p80"/>
          <p:cNvSpPr txBox="1"/>
          <p:nvPr/>
        </p:nvSpPr>
        <p:spPr>
          <a:xfrm>
            <a:off x="6371025" y="196937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52" name="Google Shape;752;p80"/>
          <p:cNvSpPr txBox="1"/>
          <p:nvPr/>
        </p:nvSpPr>
        <p:spPr>
          <a:xfrm>
            <a:off x="6880600" y="1833000"/>
            <a:ext cx="61968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Function app not recognising deployed 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functions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3" name="Google Shape;753;p80"/>
          <p:cNvSpPr txBox="1"/>
          <p:nvPr/>
        </p:nvSpPr>
        <p:spPr>
          <a:xfrm>
            <a:off x="6371025" y="282827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54" name="Google Shape;754;p80"/>
          <p:cNvSpPr txBox="1"/>
          <p:nvPr/>
        </p:nvSpPr>
        <p:spPr>
          <a:xfrm>
            <a:off x="6880600" y="2691900"/>
            <a:ext cx="4701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Adding values to Gender column based on Name is </a:t>
            </a: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inaccurate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5" name="Google Shape;755;p80"/>
          <p:cNvSpPr txBox="1"/>
          <p:nvPr/>
        </p:nvSpPr>
        <p:spPr>
          <a:xfrm>
            <a:off x="6371025" y="366992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56" name="Google Shape;756;p80"/>
          <p:cNvSpPr txBox="1"/>
          <p:nvPr/>
        </p:nvSpPr>
        <p:spPr>
          <a:xfrm>
            <a:off x="6880600" y="3533550"/>
            <a:ext cx="4701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Use of API’s to add Gendering to name is a paid service.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 txBox="1"/>
          <p:nvPr>
            <p:ph idx="4294967295" type="title"/>
          </p:nvPr>
        </p:nvSpPr>
        <p:spPr>
          <a:xfrm>
            <a:off x="2513291" y="2766219"/>
            <a:ext cx="7165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Light"/>
              <a:buNone/>
            </a:pPr>
            <a:r>
              <a:rPr lang="en-IN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Agenda</a:t>
            </a:r>
            <a:endParaRPr sz="3600"/>
          </a:p>
        </p:txBody>
      </p:sp>
      <p:sp>
        <p:nvSpPr>
          <p:cNvPr id="357" name="Google Shape;357;p64"/>
          <p:cNvSpPr/>
          <p:nvPr/>
        </p:nvSpPr>
        <p:spPr>
          <a:xfrm>
            <a:off x="609592" y="3185671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endParaRPr/>
          </a:p>
        </p:txBody>
      </p:sp>
      <p:sp>
        <p:nvSpPr>
          <p:cNvPr id="358" name="Google Shape;358;p64"/>
          <p:cNvSpPr txBox="1"/>
          <p:nvPr/>
        </p:nvSpPr>
        <p:spPr>
          <a:xfrm>
            <a:off x="1258706" y="2328632"/>
            <a:ext cx="5029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Development Pipeline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Slides 10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—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13</a:t>
            </a:r>
            <a:endParaRPr sz="12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9" name="Google Shape;359;p64"/>
          <p:cNvSpPr/>
          <p:nvPr/>
        </p:nvSpPr>
        <p:spPr>
          <a:xfrm>
            <a:off x="609593" y="3960815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4</a:t>
            </a:r>
            <a:endParaRPr/>
          </a:p>
        </p:txBody>
      </p:sp>
      <p:sp>
        <p:nvSpPr>
          <p:cNvPr id="360" name="Google Shape;360;p64"/>
          <p:cNvSpPr/>
          <p:nvPr/>
        </p:nvSpPr>
        <p:spPr>
          <a:xfrm>
            <a:off x="609593" y="1579363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/>
          </a:p>
        </p:txBody>
      </p:sp>
      <p:sp>
        <p:nvSpPr>
          <p:cNvPr id="361" name="Google Shape;361;p64"/>
          <p:cNvSpPr/>
          <p:nvPr/>
        </p:nvSpPr>
        <p:spPr>
          <a:xfrm>
            <a:off x="609593" y="4731212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5</a:t>
            </a:r>
            <a:endParaRPr/>
          </a:p>
        </p:txBody>
      </p:sp>
      <p:sp>
        <p:nvSpPr>
          <p:cNvPr id="362" name="Google Shape;362;p64"/>
          <p:cNvSpPr txBox="1"/>
          <p:nvPr/>
        </p:nvSpPr>
        <p:spPr>
          <a:xfrm>
            <a:off x="1258706" y="3176074"/>
            <a:ext cx="69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Future Tasks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14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16</a:t>
            </a:r>
            <a:endParaRPr/>
          </a:p>
        </p:txBody>
      </p:sp>
      <p:sp>
        <p:nvSpPr>
          <p:cNvPr id="363" name="Google Shape;363;p64"/>
          <p:cNvSpPr/>
          <p:nvPr/>
        </p:nvSpPr>
        <p:spPr>
          <a:xfrm>
            <a:off x="609592" y="2355913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2</a:t>
            </a:r>
            <a:endParaRPr/>
          </a:p>
        </p:txBody>
      </p:sp>
      <p:pic>
        <p:nvPicPr>
          <p:cNvPr id="364" name="Google Shape;364;p64"/>
          <p:cNvPicPr preferRelativeResize="0"/>
          <p:nvPr/>
        </p:nvPicPr>
        <p:blipFill rotWithShape="1">
          <a:blip r:embed="rId3">
            <a:alphaModFix/>
          </a:blip>
          <a:srcRect b="0" l="3788" r="3798" t="0"/>
          <a:stretch/>
        </p:blipFill>
        <p:spPr>
          <a:xfrm>
            <a:off x="7974225" y="0"/>
            <a:ext cx="422412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4"/>
          <p:cNvSpPr/>
          <p:nvPr/>
        </p:nvSpPr>
        <p:spPr>
          <a:xfrm>
            <a:off x="7361325" y="884600"/>
            <a:ext cx="612900" cy="18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6" name="Google Shape;366;p64"/>
          <p:cNvSpPr txBox="1"/>
          <p:nvPr/>
        </p:nvSpPr>
        <p:spPr>
          <a:xfrm>
            <a:off x="1258706" y="3951225"/>
            <a:ext cx="69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Roadblocks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17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19</a:t>
            </a:r>
            <a:endParaRPr/>
          </a:p>
        </p:txBody>
      </p:sp>
      <p:sp>
        <p:nvSpPr>
          <p:cNvPr id="367" name="Google Shape;367;p64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1258706" y="1595157"/>
            <a:ext cx="5029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Completed Tasks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Slides 3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—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9</a:t>
            </a:r>
            <a:endParaRPr sz="12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5" name="Google Shape;375;p65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6" name="Google Shape;376;p65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Completed Tasks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Completed Tasks - Data Team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t/>
            </a:r>
            <a:endParaRPr sz="3600"/>
          </a:p>
        </p:txBody>
      </p:sp>
      <p:sp>
        <p:nvSpPr>
          <p:cNvPr id="383" name="Google Shape;383;p66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6"/>
          <p:cNvSpPr/>
          <p:nvPr/>
        </p:nvSpPr>
        <p:spPr>
          <a:xfrm>
            <a:off x="609600" y="1623625"/>
            <a:ext cx="11112300" cy="513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609600" y="1552225"/>
            <a:ext cx="11112300" cy="55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2"/>
                </a:solidFill>
              </a:rPr>
              <a:t>Data Team Noorullah &amp; Adam’s Completed Tasks</a:t>
            </a:r>
            <a:endParaRPr b="1" sz="1800">
              <a:solidFill>
                <a:schemeClr val="lt2"/>
              </a:solidFill>
            </a:endParaRPr>
          </a:p>
        </p:txBody>
      </p:sp>
      <p:grpSp>
        <p:nvGrpSpPr>
          <p:cNvPr id="386" name="Google Shape;386;p66"/>
          <p:cNvGrpSpPr/>
          <p:nvPr/>
        </p:nvGrpSpPr>
        <p:grpSpPr>
          <a:xfrm>
            <a:off x="918611" y="2218210"/>
            <a:ext cx="218935" cy="195462"/>
            <a:chOff x="825599" y="2818330"/>
            <a:chExt cx="164205" cy="146600"/>
          </a:xfrm>
        </p:grpSpPr>
        <p:sp>
          <p:nvSpPr>
            <p:cNvPr id="387" name="Google Shape;387;p66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6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66"/>
          <p:cNvGrpSpPr/>
          <p:nvPr/>
        </p:nvGrpSpPr>
        <p:grpSpPr>
          <a:xfrm>
            <a:off x="918611" y="2643074"/>
            <a:ext cx="218935" cy="195462"/>
            <a:chOff x="825599" y="3571979"/>
            <a:chExt cx="164205" cy="146600"/>
          </a:xfrm>
        </p:grpSpPr>
        <p:sp>
          <p:nvSpPr>
            <p:cNvPr id="390" name="Google Shape;390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66"/>
          <p:cNvSpPr txBox="1"/>
          <p:nvPr/>
        </p:nvSpPr>
        <p:spPr>
          <a:xfrm>
            <a:off x="1306788" y="213128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Found 3 Good Datasets and Mapped out Data Sets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3" name="Google Shape;393;p66"/>
          <p:cNvSpPr txBox="1"/>
          <p:nvPr/>
        </p:nvSpPr>
        <p:spPr>
          <a:xfrm>
            <a:off x="1306788" y="255613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Prepared Original Datasets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394" name="Google Shape;394;p66"/>
          <p:cNvGrpSpPr/>
          <p:nvPr/>
        </p:nvGrpSpPr>
        <p:grpSpPr>
          <a:xfrm>
            <a:off x="918611" y="3031412"/>
            <a:ext cx="218935" cy="195462"/>
            <a:chOff x="825599" y="3571979"/>
            <a:chExt cx="164205" cy="146600"/>
          </a:xfrm>
        </p:grpSpPr>
        <p:sp>
          <p:nvSpPr>
            <p:cNvPr id="395" name="Google Shape;395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66"/>
          <p:cNvSpPr txBox="1"/>
          <p:nvPr/>
        </p:nvSpPr>
        <p:spPr>
          <a:xfrm>
            <a:off x="1306788" y="2944488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Generated 3000 rows of Data using Statistical Sampling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398" name="Google Shape;398;p66"/>
          <p:cNvGrpSpPr/>
          <p:nvPr/>
        </p:nvGrpSpPr>
        <p:grpSpPr>
          <a:xfrm>
            <a:off x="918611" y="3403312"/>
            <a:ext cx="218935" cy="195462"/>
            <a:chOff x="825599" y="3571979"/>
            <a:chExt cx="164205" cy="146600"/>
          </a:xfrm>
        </p:grpSpPr>
        <p:sp>
          <p:nvSpPr>
            <p:cNvPr id="399" name="Google Shape;399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66"/>
          <p:cNvSpPr txBox="1"/>
          <p:nvPr/>
        </p:nvSpPr>
        <p:spPr>
          <a:xfrm>
            <a:off x="1306788" y="333283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tatistical analysis between columns on Dataset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02" name="Google Shape;402;p66"/>
          <p:cNvGrpSpPr/>
          <p:nvPr/>
        </p:nvGrpSpPr>
        <p:grpSpPr>
          <a:xfrm>
            <a:off x="918611" y="3775212"/>
            <a:ext cx="218935" cy="195462"/>
            <a:chOff x="825599" y="3571979"/>
            <a:chExt cx="164205" cy="146600"/>
          </a:xfrm>
        </p:grpSpPr>
        <p:sp>
          <p:nvSpPr>
            <p:cNvPr id="403" name="Google Shape;403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66"/>
          <p:cNvSpPr txBox="1"/>
          <p:nvPr/>
        </p:nvSpPr>
        <p:spPr>
          <a:xfrm>
            <a:off x="1306788" y="368828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Made a Correlation Matrix &amp; Anova Test on Dataset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06" name="Google Shape;406;p66"/>
          <p:cNvGrpSpPr/>
          <p:nvPr/>
        </p:nvGrpSpPr>
        <p:grpSpPr>
          <a:xfrm>
            <a:off x="918611" y="4163537"/>
            <a:ext cx="218935" cy="195462"/>
            <a:chOff x="825599" y="3571979"/>
            <a:chExt cx="164205" cy="146600"/>
          </a:xfrm>
        </p:grpSpPr>
        <p:sp>
          <p:nvSpPr>
            <p:cNvPr id="407" name="Google Shape;407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66"/>
          <p:cNvSpPr txBox="1"/>
          <p:nvPr/>
        </p:nvSpPr>
        <p:spPr>
          <a:xfrm>
            <a:off x="1306788" y="410953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Cleaned, Augmented &amp; Generated Columns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10" name="Google Shape;410;p66"/>
          <p:cNvGrpSpPr/>
          <p:nvPr/>
        </p:nvGrpSpPr>
        <p:grpSpPr>
          <a:xfrm>
            <a:off x="918611" y="4584787"/>
            <a:ext cx="218935" cy="195462"/>
            <a:chOff x="825599" y="3571979"/>
            <a:chExt cx="164205" cy="146600"/>
          </a:xfrm>
        </p:grpSpPr>
        <p:sp>
          <p:nvSpPr>
            <p:cNvPr id="411" name="Google Shape;411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66"/>
          <p:cNvSpPr txBox="1"/>
          <p:nvPr/>
        </p:nvSpPr>
        <p:spPr>
          <a:xfrm>
            <a:off x="1306788" y="453078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Updated Data Flow Diagram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14" name="Google Shape;414;p66"/>
          <p:cNvGrpSpPr/>
          <p:nvPr/>
        </p:nvGrpSpPr>
        <p:grpSpPr>
          <a:xfrm>
            <a:off x="6665511" y="2919048"/>
            <a:ext cx="218935" cy="195462"/>
            <a:chOff x="825599" y="2818330"/>
            <a:chExt cx="164205" cy="146600"/>
          </a:xfrm>
        </p:grpSpPr>
        <p:sp>
          <p:nvSpPr>
            <p:cNvPr id="415" name="Google Shape;415;p66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6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" name="Google Shape;417;p66"/>
          <p:cNvGrpSpPr/>
          <p:nvPr/>
        </p:nvGrpSpPr>
        <p:grpSpPr>
          <a:xfrm>
            <a:off x="6665511" y="3343912"/>
            <a:ext cx="218935" cy="195462"/>
            <a:chOff x="825599" y="3571979"/>
            <a:chExt cx="164205" cy="146600"/>
          </a:xfrm>
        </p:grpSpPr>
        <p:sp>
          <p:nvSpPr>
            <p:cNvPr id="418" name="Google Shape;418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66"/>
          <p:cNvSpPr txBox="1"/>
          <p:nvPr/>
        </p:nvSpPr>
        <p:spPr>
          <a:xfrm>
            <a:off x="7053688" y="283212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Arranged our Code and Datasets in Folders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1" name="Google Shape;421;p66"/>
          <p:cNvSpPr txBox="1"/>
          <p:nvPr/>
        </p:nvSpPr>
        <p:spPr>
          <a:xfrm>
            <a:off x="7053688" y="32569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Helped Cleaning and Enriching Dataset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22" name="Google Shape;422;p66"/>
          <p:cNvGrpSpPr/>
          <p:nvPr/>
        </p:nvGrpSpPr>
        <p:grpSpPr>
          <a:xfrm>
            <a:off x="6665511" y="3732249"/>
            <a:ext cx="218935" cy="195462"/>
            <a:chOff x="825599" y="3571979"/>
            <a:chExt cx="164205" cy="146600"/>
          </a:xfrm>
        </p:grpSpPr>
        <p:sp>
          <p:nvSpPr>
            <p:cNvPr id="423" name="Google Shape;423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66"/>
          <p:cNvSpPr txBox="1"/>
          <p:nvPr/>
        </p:nvSpPr>
        <p:spPr>
          <a:xfrm>
            <a:off x="7053688" y="3645325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Cleaned and Enriched Dataset 2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26" name="Google Shape;426;p66"/>
          <p:cNvGrpSpPr/>
          <p:nvPr/>
        </p:nvGrpSpPr>
        <p:grpSpPr>
          <a:xfrm>
            <a:off x="6665511" y="4196474"/>
            <a:ext cx="218935" cy="195462"/>
            <a:chOff x="825599" y="3571979"/>
            <a:chExt cx="164205" cy="146600"/>
          </a:xfrm>
        </p:grpSpPr>
        <p:sp>
          <p:nvSpPr>
            <p:cNvPr id="427" name="Google Shape;427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66"/>
          <p:cNvSpPr txBox="1"/>
          <p:nvPr/>
        </p:nvSpPr>
        <p:spPr>
          <a:xfrm>
            <a:off x="7053700" y="4017150"/>
            <a:ext cx="444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Ran a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statistical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analysis to find the distribution of vehicle age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30" name="Google Shape;430;p66"/>
          <p:cNvGrpSpPr/>
          <p:nvPr/>
        </p:nvGrpSpPr>
        <p:grpSpPr>
          <a:xfrm>
            <a:off x="6665511" y="4584787"/>
            <a:ext cx="218935" cy="195462"/>
            <a:chOff x="825599" y="3571979"/>
            <a:chExt cx="164205" cy="146600"/>
          </a:xfrm>
        </p:grpSpPr>
        <p:sp>
          <p:nvSpPr>
            <p:cNvPr id="431" name="Google Shape;431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66"/>
          <p:cNvSpPr txBox="1"/>
          <p:nvPr/>
        </p:nvSpPr>
        <p:spPr>
          <a:xfrm>
            <a:off x="7053688" y="45308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Separated the cleaning and enriching scripts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34" name="Google Shape;434;p66"/>
          <p:cNvGrpSpPr/>
          <p:nvPr/>
        </p:nvGrpSpPr>
        <p:grpSpPr>
          <a:xfrm>
            <a:off x="6665511" y="4926987"/>
            <a:ext cx="218935" cy="195462"/>
            <a:chOff x="825599" y="3571979"/>
            <a:chExt cx="164205" cy="146600"/>
          </a:xfrm>
        </p:grpSpPr>
        <p:sp>
          <p:nvSpPr>
            <p:cNvPr id="435" name="Google Shape;435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66"/>
          <p:cNvSpPr txBox="1"/>
          <p:nvPr/>
        </p:nvSpPr>
        <p:spPr>
          <a:xfrm>
            <a:off x="7053688" y="4866563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Split Fraud &amp; Non - Fraud Data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8" name="Google Shape;438;p66"/>
          <p:cNvSpPr/>
          <p:nvPr/>
        </p:nvSpPr>
        <p:spPr>
          <a:xfrm>
            <a:off x="666975" y="6087800"/>
            <a:ext cx="10972800" cy="65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39" name="Google Shape;439;p66"/>
          <p:cNvGrpSpPr/>
          <p:nvPr/>
        </p:nvGrpSpPr>
        <p:grpSpPr>
          <a:xfrm>
            <a:off x="918611" y="5033387"/>
            <a:ext cx="218935" cy="195462"/>
            <a:chOff x="825599" y="3571979"/>
            <a:chExt cx="164205" cy="146600"/>
          </a:xfrm>
        </p:grpSpPr>
        <p:sp>
          <p:nvSpPr>
            <p:cNvPr id="440" name="Google Shape;440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66"/>
          <p:cNvSpPr txBox="1"/>
          <p:nvPr/>
        </p:nvSpPr>
        <p:spPr>
          <a:xfrm>
            <a:off x="1306801" y="4962913"/>
            <a:ext cx="43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Planned current &amp; future developmental Sprints and Epics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43" name="Google Shape;443;p66"/>
          <p:cNvGrpSpPr/>
          <p:nvPr/>
        </p:nvGrpSpPr>
        <p:grpSpPr>
          <a:xfrm>
            <a:off x="6665511" y="5269185"/>
            <a:ext cx="218935" cy="195462"/>
            <a:chOff x="825599" y="2818330"/>
            <a:chExt cx="164205" cy="146600"/>
          </a:xfrm>
        </p:grpSpPr>
        <p:sp>
          <p:nvSpPr>
            <p:cNvPr id="444" name="Google Shape;444;p66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66"/>
          <p:cNvSpPr txBox="1"/>
          <p:nvPr/>
        </p:nvSpPr>
        <p:spPr>
          <a:xfrm>
            <a:off x="7053688" y="5182263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Found 3 Good Datasets and Mapped out Data Sets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47" name="Google Shape;447;p66"/>
          <p:cNvGrpSpPr/>
          <p:nvPr/>
        </p:nvGrpSpPr>
        <p:grpSpPr>
          <a:xfrm>
            <a:off x="918611" y="5476537"/>
            <a:ext cx="218935" cy="195462"/>
            <a:chOff x="825599" y="3571979"/>
            <a:chExt cx="164205" cy="146600"/>
          </a:xfrm>
        </p:grpSpPr>
        <p:sp>
          <p:nvSpPr>
            <p:cNvPr id="448" name="Google Shape;448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66"/>
          <p:cNvSpPr txBox="1"/>
          <p:nvPr/>
        </p:nvSpPr>
        <p:spPr>
          <a:xfrm>
            <a:off x="1306788" y="53896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Fully Cleaned and Enriched Dataset 1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51" name="Google Shape;451;p66"/>
          <p:cNvGrpSpPr/>
          <p:nvPr/>
        </p:nvGrpSpPr>
        <p:grpSpPr>
          <a:xfrm>
            <a:off x="918611" y="5903237"/>
            <a:ext cx="218935" cy="195462"/>
            <a:chOff x="825599" y="3571979"/>
            <a:chExt cx="164205" cy="146600"/>
          </a:xfrm>
        </p:grpSpPr>
        <p:sp>
          <p:nvSpPr>
            <p:cNvPr id="452" name="Google Shape;452;p66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66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66"/>
          <p:cNvSpPr txBox="1"/>
          <p:nvPr/>
        </p:nvSpPr>
        <p:spPr>
          <a:xfrm>
            <a:off x="1306788" y="5816313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Helped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Clean &amp; Enrich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Dataset 2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918611" y="6329973"/>
            <a:ext cx="218935" cy="195462"/>
            <a:chOff x="825599" y="2818330"/>
            <a:chExt cx="164205" cy="146600"/>
          </a:xfrm>
        </p:grpSpPr>
        <p:sp>
          <p:nvSpPr>
            <p:cNvPr id="456" name="Google Shape;456;p66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66"/>
          <p:cNvSpPr txBox="1"/>
          <p:nvPr/>
        </p:nvSpPr>
        <p:spPr>
          <a:xfrm>
            <a:off x="1306788" y="62430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Loaded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Code and data files to Google Drive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7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Correlation Matrix</a:t>
            </a:r>
            <a:endParaRPr/>
          </a:p>
        </p:txBody>
      </p:sp>
      <p:pic>
        <p:nvPicPr>
          <p:cNvPr id="465" name="Google Shape;465;p67"/>
          <p:cNvPicPr preferRelativeResize="0"/>
          <p:nvPr/>
        </p:nvPicPr>
        <p:blipFill rotWithShape="1">
          <a:blip r:embed="rId3">
            <a:alphaModFix/>
          </a:blip>
          <a:srcRect b="1596" l="1379" r="7859" t="1635"/>
          <a:stretch/>
        </p:blipFill>
        <p:spPr>
          <a:xfrm>
            <a:off x="0" y="960175"/>
            <a:ext cx="7233152" cy="58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150" y="1886650"/>
            <a:ext cx="4862925" cy="9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/>
          <p:nvPr/>
        </p:nvSpPr>
        <p:spPr>
          <a:xfrm>
            <a:off x="7233150" y="1442975"/>
            <a:ext cx="37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Significant correlations (absolute value &gt; 0.7):</a:t>
            </a:r>
            <a:endParaRPr/>
          </a:p>
        </p:txBody>
      </p:sp>
      <p:pic>
        <p:nvPicPr>
          <p:cNvPr id="468" name="Google Shape;46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3150" y="3334350"/>
            <a:ext cx="4958850" cy="14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7"/>
          <p:cNvSpPr txBox="1"/>
          <p:nvPr/>
        </p:nvSpPr>
        <p:spPr>
          <a:xfrm>
            <a:off x="7233150" y="2965050"/>
            <a:ext cx="389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AccidentType statistics for NumVehiclesInvolved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5" name="Google Shape;475;p68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Completed Tasks - Data Team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t/>
            </a:r>
            <a:endParaRPr sz="3600"/>
          </a:p>
        </p:txBody>
      </p:sp>
      <p:sp>
        <p:nvSpPr>
          <p:cNvPr id="476" name="Google Shape;476;p68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8"/>
          <p:cNvSpPr/>
          <p:nvPr/>
        </p:nvSpPr>
        <p:spPr>
          <a:xfrm>
            <a:off x="609600" y="1600200"/>
            <a:ext cx="11112300" cy="43467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8"/>
          <p:cNvSpPr txBox="1"/>
          <p:nvPr/>
        </p:nvSpPr>
        <p:spPr>
          <a:xfrm>
            <a:off x="609600" y="1600200"/>
            <a:ext cx="11112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2"/>
                </a:solidFill>
              </a:rPr>
              <a:t>Data Team Tash, Ninuri &amp; Alan’s Completed Tasks</a:t>
            </a:r>
            <a:endParaRPr b="1" sz="1800">
              <a:solidFill>
                <a:schemeClr val="lt2"/>
              </a:solidFill>
            </a:endParaRPr>
          </a:p>
        </p:txBody>
      </p:sp>
      <p:grpSp>
        <p:nvGrpSpPr>
          <p:cNvPr id="479" name="Google Shape;479;p68"/>
          <p:cNvGrpSpPr/>
          <p:nvPr/>
        </p:nvGrpSpPr>
        <p:grpSpPr>
          <a:xfrm>
            <a:off x="840911" y="2697723"/>
            <a:ext cx="218935" cy="195462"/>
            <a:chOff x="825599" y="2818330"/>
            <a:chExt cx="164205" cy="146600"/>
          </a:xfrm>
        </p:grpSpPr>
        <p:sp>
          <p:nvSpPr>
            <p:cNvPr id="480" name="Google Shape;480;p68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68"/>
          <p:cNvGrpSpPr/>
          <p:nvPr/>
        </p:nvGrpSpPr>
        <p:grpSpPr>
          <a:xfrm>
            <a:off x="840911" y="3122587"/>
            <a:ext cx="218935" cy="195462"/>
            <a:chOff x="825599" y="3571979"/>
            <a:chExt cx="164205" cy="146600"/>
          </a:xfrm>
        </p:grpSpPr>
        <p:sp>
          <p:nvSpPr>
            <p:cNvPr id="483" name="Google Shape;483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68"/>
          <p:cNvSpPr txBox="1"/>
          <p:nvPr/>
        </p:nvSpPr>
        <p:spPr>
          <a:xfrm>
            <a:off x="1229088" y="26108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Finalised formatting and 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editing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of Deliverable 2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6" name="Google Shape;486;p68"/>
          <p:cNvSpPr txBox="1"/>
          <p:nvPr/>
        </p:nvSpPr>
        <p:spPr>
          <a:xfrm>
            <a:off x="1229088" y="30356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Submitted Deliverable 2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87" name="Google Shape;487;p68"/>
          <p:cNvGrpSpPr/>
          <p:nvPr/>
        </p:nvGrpSpPr>
        <p:grpSpPr>
          <a:xfrm>
            <a:off x="840911" y="3587124"/>
            <a:ext cx="218935" cy="195462"/>
            <a:chOff x="825599" y="3571979"/>
            <a:chExt cx="164205" cy="146600"/>
          </a:xfrm>
        </p:grpSpPr>
        <p:sp>
          <p:nvSpPr>
            <p:cNvPr id="488" name="Google Shape;488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68"/>
          <p:cNvSpPr txBox="1"/>
          <p:nvPr/>
        </p:nvSpPr>
        <p:spPr>
          <a:xfrm>
            <a:off x="1229088" y="3424000"/>
            <a:ext cx="444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Created 25 Technical User Stories based on mentor feedback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91" name="Google Shape;491;p68"/>
          <p:cNvGrpSpPr/>
          <p:nvPr/>
        </p:nvGrpSpPr>
        <p:grpSpPr>
          <a:xfrm>
            <a:off x="840911" y="4187624"/>
            <a:ext cx="218935" cy="195462"/>
            <a:chOff x="825599" y="3571979"/>
            <a:chExt cx="164205" cy="146600"/>
          </a:xfrm>
        </p:grpSpPr>
        <p:sp>
          <p:nvSpPr>
            <p:cNvPr id="492" name="Google Shape;492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68"/>
          <p:cNvSpPr txBox="1"/>
          <p:nvPr/>
        </p:nvSpPr>
        <p:spPr>
          <a:xfrm>
            <a:off x="6609163" y="26078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Created MVP proposition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95" name="Google Shape;495;p68"/>
          <p:cNvGrpSpPr/>
          <p:nvPr/>
        </p:nvGrpSpPr>
        <p:grpSpPr>
          <a:xfrm>
            <a:off x="840911" y="4711924"/>
            <a:ext cx="218935" cy="195462"/>
            <a:chOff x="825599" y="3571979"/>
            <a:chExt cx="164205" cy="146600"/>
          </a:xfrm>
        </p:grpSpPr>
        <p:sp>
          <p:nvSpPr>
            <p:cNvPr id="496" name="Google Shape;496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68"/>
          <p:cNvSpPr txBox="1"/>
          <p:nvPr/>
        </p:nvSpPr>
        <p:spPr>
          <a:xfrm>
            <a:off x="6609163" y="3938913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Sent final options analysis and MVP Proposition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9" name="Google Shape;499;p68"/>
          <p:cNvSpPr txBox="1"/>
          <p:nvPr/>
        </p:nvSpPr>
        <p:spPr>
          <a:xfrm>
            <a:off x="1229101" y="4559988"/>
            <a:ext cx="40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Research on imputation methods of categorical missing values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00" name="Google Shape;500;p68"/>
          <p:cNvGrpSpPr/>
          <p:nvPr/>
        </p:nvGrpSpPr>
        <p:grpSpPr>
          <a:xfrm>
            <a:off x="6220986" y="2699523"/>
            <a:ext cx="218935" cy="195462"/>
            <a:chOff x="825599" y="2818330"/>
            <a:chExt cx="164205" cy="146600"/>
          </a:xfrm>
        </p:grpSpPr>
        <p:sp>
          <p:nvSpPr>
            <p:cNvPr id="501" name="Google Shape;501;p68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68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68"/>
          <p:cNvGrpSpPr/>
          <p:nvPr/>
        </p:nvGrpSpPr>
        <p:grpSpPr>
          <a:xfrm>
            <a:off x="6220986" y="3124387"/>
            <a:ext cx="218935" cy="195462"/>
            <a:chOff x="825599" y="3571979"/>
            <a:chExt cx="164205" cy="146600"/>
          </a:xfrm>
        </p:grpSpPr>
        <p:sp>
          <p:nvSpPr>
            <p:cNvPr id="504" name="Google Shape;504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68"/>
          <p:cNvSpPr txBox="1"/>
          <p:nvPr/>
        </p:nvSpPr>
        <p:spPr>
          <a:xfrm>
            <a:off x="6609163" y="3035638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Infrastructure is fully on Terraform (v.4.0.1)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07" name="Google Shape;507;p68"/>
          <p:cNvSpPr txBox="1"/>
          <p:nvPr/>
        </p:nvSpPr>
        <p:spPr>
          <a:xfrm>
            <a:off x="6603213" y="3502163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Deployed test functions on Azure (personal account)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08" name="Google Shape;508;p68"/>
          <p:cNvGrpSpPr/>
          <p:nvPr/>
        </p:nvGrpSpPr>
        <p:grpSpPr>
          <a:xfrm>
            <a:off x="6220986" y="3588924"/>
            <a:ext cx="218935" cy="195462"/>
            <a:chOff x="825599" y="3571979"/>
            <a:chExt cx="164205" cy="146600"/>
          </a:xfrm>
        </p:grpSpPr>
        <p:sp>
          <p:nvSpPr>
            <p:cNvPr id="509" name="Google Shape;509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68"/>
          <p:cNvGrpSpPr/>
          <p:nvPr/>
        </p:nvGrpSpPr>
        <p:grpSpPr>
          <a:xfrm>
            <a:off x="6220986" y="4037024"/>
            <a:ext cx="218935" cy="195462"/>
            <a:chOff x="825599" y="3571979"/>
            <a:chExt cx="164205" cy="146600"/>
          </a:xfrm>
        </p:grpSpPr>
        <p:sp>
          <p:nvSpPr>
            <p:cNvPr id="512" name="Google Shape;512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68"/>
          <p:cNvGrpSpPr/>
          <p:nvPr/>
        </p:nvGrpSpPr>
        <p:grpSpPr>
          <a:xfrm>
            <a:off x="6220986" y="4637524"/>
            <a:ext cx="218935" cy="195462"/>
            <a:chOff x="825599" y="3571979"/>
            <a:chExt cx="164205" cy="146600"/>
          </a:xfrm>
        </p:grpSpPr>
        <p:sp>
          <p:nvSpPr>
            <p:cNvPr id="515" name="Google Shape;515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68"/>
          <p:cNvSpPr txBox="1"/>
          <p:nvPr/>
        </p:nvSpPr>
        <p:spPr>
          <a:xfrm>
            <a:off x="6527013" y="49441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18" name="Google Shape;518;p68"/>
          <p:cNvGrpSpPr/>
          <p:nvPr/>
        </p:nvGrpSpPr>
        <p:grpSpPr>
          <a:xfrm>
            <a:off x="840911" y="5278737"/>
            <a:ext cx="218935" cy="195462"/>
            <a:chOff x="825599" y="3571979"/>
            <a:chExt cx="164205" cy="146600"/>
          </a:xfrm>
        </p:grpSpPr>
        <p:sp>
          <p:nvSpPr>
            <p:cNvPr id="519" name="Google Shape;519;p6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6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68"/>
          <p:cNvSpPr txBox="1"/>
          <p:nvPr/>
        </p:nvSpPr>
        <p:spPr>
          <a:xfrm>
            <a:off x="1229088" y="3991988"/>
            <a:ext cx="444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Created 25 Business User Stories based on mentor feedback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22" name="Google Shape;522;p68"/>
          <p:cNvSpPr txBox="1"/>
          <p:nvPr/>
        </p:nvSpPr>
        <p:spPr>
          <a:xfrm>
            <a:off x="1223676" y="5127988"/>
            <a:ext cx="40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Research on imputation methods of numerical missing values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Completed Tasks - AI Team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t/>
            </a:r>
            <a:endParaRPr sz="3600"/>
          </a:p>
        </p:txBody>
      </p:sp>
      <p:sp>
        <p:nvSpPr>
          <p:cNvPr id="528" name="Google Shape;528;p69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9"/>
          <p:cNvSpPr/>
          <p:nvPr/>
        </p:nvSpPr>
        <p:spPr>
          <a:xfrm>
            <a:off x="609600" y="1600200"/>
            <a:ext cx="11112300" cy="43467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3972900" y="22403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Handed in Deliverable 2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3972900" y="30900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amiliarised</a:t>
            </a: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Azure AI Studio 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1306925" y="3463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>
            <a:off x="609600" y="1600200"/>
            <a:ext cx="11112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2"/>
                </a:solidFill>
              </a:rPr>
              <a:t>AI Team’s</a:t>
            </a:r>
            <a:r>
              <a:rPr b="1" lang="en-IN" sz="1800">
                <a:solidFill>
                  <a:schemeClr val="lt2"/>
                </a:solidFill>
              </a:rPr>
              <a:t> Completed Tasks - Dan, Eugene, Ngoc</a:t>
            </a:r>
            <a:endParaRPr b="1" sz="1800">
              <a:solidFill>
                <a:schemeClr val="lt2"/>
              </a:solidFill>
            </a:endParaRPr>
          </a:p>
        </p:txBody>
      </p:sp>
      <p:grpSp>
        <p:nvGrpSpPr>
          <p:cNvPr id="534" name="Google Shape;534;p69"/>
          <p:cNvGrpSpPr/>
          <p:nvPr/>
        </p:nvGrpSpPr>
        <p:grpSpPr>
          <a:xfrm>
            <a:off x="3680861" y="2342148"/>
            <a:ext cx="218935" cy="195462"/>
            <a:chOff x="825599" y="2818330"/>
            <a:chExt cx="164205" cy="146600"/>
          </a:xfrm>
        </p:grpSpPr>
        <p:sp>
          <p:nvSpPr>
            <p:cNvPr id="535" name="Google Shape;535;p69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9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69"/>
          <p:cNvGrpSpPr/>
          <p:nvPr/>
        </p:nvGrpSpPr>
        <p:grpSpPr>
          <a:xfrm>
            <a:off x="3680861" y="2767012"/>
            <a:ext cx="218935" cy="195462"/>
            <a:chOff x="825599" y="3571979"/>
            <a:chExt cx="164205" cy="146600"/>
          </a:xfrm>
        </p:grpSpPr>
        <p:sp>
          <p:nvSpPr>
            <p:cNvPr id="538" name="Google Shape;538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69"/>
          <p:cNvSpPr txBox="1"/>
          <p:nvPr/>
        </p:nvSpPr>
        <p:spPr>
          <a:xfrm>
            <a:off x="3899788" y="22850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41" name="Google Shape;541;p69"/>
          <p:cNvSpPr txBox="1"/>
          <p:nvPr/>
        </p:nvSpPr>
        <p:spPr>
          <a:xfrm>
            <a:off x="284463" y="33968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42" name="Google Shape;542;p69"/>
          <p:cNvGrpSpPr/>
          <p:nvPr/>
        </p:nvGrpSpPr>
        <p:grpSpPr>
          <a:xfrm>
            <a:off x="3680861" y="3155349"/>
            <a:ext cx="218935" cy="195462"/>
            <a:chOff x="825599" y="3571979"/>
            <a:chExt cx="164205" cy="146600"/>
          </a:xfrm>
        </p:grpSpPr>
        <p:sp>
          <p:nvSpPr>
            <p:cNvPr id="543" name="Google Shape;543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69"/>
          <p:cNvSpPr txBox="1"/>
          <p:nvPr/>
        </p:nvSpPr>
        <p:spPr>
          <a:xfrm>
            <a:off x="3972888" y="2687538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Created Azure accounts for testing 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46" name="Google Shape;546;p69"/>
          <p:cNvGrpSpPr/>
          <p:nvPr/>
        </p:nvGrpSpPr>
        <p:grpSpPr>
          <a:xfrm>
            <a:off x="3680861" y="3527249"/>
            <a:ext cx="218935" cy="195462"/>
            <a:chOff x="825599" y="3571979"/>
            <a:chExt cx="164205" cy="146600"/>
          </a:xfrm>
        </p:grpSpPr>
        <p:sp>
          <p:nvSpPr>
            <p:cNvPr id="547" name="Google Shape;547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69"/>
          <p:cNvSpPr txBox="1"/>
          <p:nvPr/>
        </p:nvSpPr>
        <p:spPr>
          <a:xfrm>
            <a:off x="3972888" y="3449313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Linked GPT-4o-mini to Azure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50" name="Google Shape;550;p69"/>
          <p:cNvGrpSpPr/>
          <p:nvPr/>
        </p:nvGrpSpPr>
        <p:grpSpPr>
          <a:xfrm>
            <a:off x="3680861" y="3899149"/>
            <a:ext cx="218935" cy="195462"/>
            <a:chOff x="825599" y="3571979"/>
            <a:chExt cx="164205" cy="146600"/>
          </a:xfrm>
        </p:grpSpPr>
        <p:sp>
          <p:nvSpPr>
            <p:cNvPr id="551" name="Google Shape;551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" name="Google Shape;553;p69"/>
          <p:cNvSpPr txBox="1"/>
          <p:nvPr/>
        </p:nvSpPr>
        <p:spPr>
          <a:xfrm>
            <a:off x="3972888" y="38414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Explored relevant Azure functions 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54" name="Google Shape;554;p69"/>
          <p:cNvGrpSpPr/>
          <p:nvPr/>
        </p:nvGrpSpPr>
        <p:grpSpPr>
          <a:xfrm>
            <a:off x="3680861" y="4287474"/>
            <a:ext cx="218935" cy="195462"/>
            <a:chOff x="825599" y="3571979"/>
            <a:chExt cx="164205" cy="146600"/>
          </a:xfrm>
        </p:grpSpPr>
        <p:sp>
          <p:nvSpPr>
            <p:cNvPr id="555" name="Google Shape;555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69"/>
          <p:cNvSpPr txBox="1"/>
          <p:nvPr/>
        </p:nvSpPr>
        <p:spPr>
          <a:xfrm>
            <a:off x="3972888" y="42005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Uploaded data source to AI model 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4069038" y="465472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9" name="Google Shape;559;p69"/>
          <p:cNvSpPr txBox="1"/>
          <p:nvPr/>
        </p:nvSpPr>
        <p:spPr>
          <a:xfrm>
            <a:off x="2310975" y="6558200"/>
            <a:ext cx="899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0" name="Google Shape;560;p69"/>
          <p:cNvSpPr txBox="1"/>
          <p:nvPr/>
        </p:nvSpPr>
        <p:spPr>
          <a:xfrm>
            <a:off x="1420950" y="6464500"/>
            <a:ext cx="13428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1" name="Google Shape;561;p69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2" name="Google Shape;562;p69"/>
          <p:cNvSpPr txBox="1"/>
          <p:nvPr/>
        </p:nvSpPr>
        <p:spPr>
          <a:xfrm>
            <a:off x="3972888" y="45820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Finalised the combined Option analysis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63" name="Google Shape;563;p69"/>
          <p:cNvGrpSpPr/>
          <p:nvPr/>
        </p:nvGrpSpPr>
        <p:grpSpPr>
          <a:xfrm>
            <a:off x="3680861" y="4662612"/>
            <a:ext cx="218935" cy="195462"/>
            <a:chOff x="825599" y="3571979"/>
            <a:chExt cx="164205" cy="146600"/>
          </a:xfrm>
        </p:grpSpPr>
        <p:sp>
          <p:nvSpPr>
            <p:cNvPr id="564" name="Google Shape;564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Completed Tasks - AI Team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t/>
            </a:r>
            <a:endParaRPr sz="3600"/>
          </a:p>
        </p:txBody>
      </p:sp>
      <p:sp>
        <p:nvSpPr>
          <p:cNvPr id="571" name="Google Shape;571;p70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0"/>
          <p:cNvSpPr/>
          <p:nvPr/>
        </p:nvSpPr>
        <p:spPr>
          <a:xfrm>
            <a:off x="609600" y="1600200"/>
            <a:ext cx="11112300" cy="43467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70"/>
          <p:cNvSpPr txBox="1"/>
          <p:nvPr/>
        </p:nvSpPr>
        <p:spPr>
          <a:xfrm>
            <a:off x="1306925" y="26502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4" name="Google Shape;574;p70"/>
          <p:cNvSpPr txBox="1"/>
          <p:nvPr/>
        </p:nvSpPr>
        <p:spPr>
          <a:xfrm>
            <a:off x="1306925" y="30751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5" name="Google Shape;575;p70"/>
          <p:cNvSpPr txBox="1"/>
          <p:nvPr/>
        </p:nvSpPr>
        <p:spPr>
          <a:xfrm>
            <a:off x="1306925" y="3463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6" name="Google Shape;576;p70"/>
          <p:cNvSpPr txBox="1"/>
          <p:nvPr/>
        </p:nvSpPr>
        <p:spPr>
          <a:xfrm>
            <a:off x="609600" y="1600200"/>
            <a:ext cx="11112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2"/>
                </a:solidFill>
              </a:rPr>
              <a:t>AI Team’s Completed Tasks - Mingxin and Akriti</a:t>
            </a:r>
            <a:endParaRPr b="1" sz="1800">
              <a:solidFill>
                <a:schemeClr val="lt2"/>
              </a:solidFill>
            </a:endParaRPr>
          </a:p>
        </p:txBody>
      </p:sp>
      <p:grpSp>
        <p:nvGrpSpPr>
          <p:cNvPr id="577" name="Google Shape;577;p70"/>
          <p:cNvGrpSpPr/>
          <p:nvPr/>
        </p:nvGrpSpPr>
        <p:grpSpPr>
          <a:xfrm>
            <a:off x="3680861" y="2342148"/>
            <a:ext cx="218935" cy="195462"/>
            <a:chOff x="825599" y="2818330"/>
            <a:chExt cx="164205" cy="146600"/>
          </a:xfrm>
        </p:grpSpPr>
        <p:sp>
          <p:nvSpPr>
            <p:cNvPr id="578" name="Google Shape;578;p70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70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p70"/>
          <p:cNvGrpSpPr/>
          <p:nvPr/>
        </p:nvGrpSpPr>
        <p:grpSpPr>
          <a:xfrm>
            <a:off x="3680861" y="2767012"/>
            <a:ext cx="218935" cy="195462"/>
            <a:chOff x="825599" y="3571979"/>
            <a:chExt cx="164205" cy="146600"/>
          </a:xfrm>
        </p:grpSpPr>
        <p:sp>
          <p:nvSpPr>
            <p:cNvPr id="581" name="Google Shape;581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70"/>
          <p:cNvSpPr txBox="1"/>
          <p:nvPr/>
        </p:nvSpPr>
        <p:spPr>
          <a:xfrm>
            <a:off x="5214888" y="22320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4" name="Google Shape;584;p70"/>
          <p:cNvSpPr txBox="1"/>
          <p:nvPr/>
        </p:nvSpPr>
        <p:spPr>
          <a:xfrm>
            <a:off x="3899788" y="2670763"/>
            <a:ext cx="40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Familiarised</a:t>
            </a: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and researched about Azure Studios </a:t>
            </a:r>
            <a:endParaRPr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5" name="Google Shape;585;p70"/>
          <p:cNvSpPr txBox="1"/>
          <p:nvPr/>
        </p:nvSpPr>
        <p:spPr>
          <a:xfrm>
            <a:off x="3944688" y="3489663"/>
            <a:ext cx="44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86" name="Google Shape;586;p70"/>
          <p:cNvGrpSpPr/>
          <p:nvPr/>
        </p:nvGrpSpPr>
        <p:grpSpPr>
          <a:xfrm>
            <a:off x="3680861" y="3419549"/>
            <a:ext cx="218935" cy="195462"/>
            <a:chOff x="825599" y="3571979"/>
            <a:chExt cx="164205" cy="146600"/>
          </a:xfrm>
        </p:grpSpPr>
        <p:sp>
          <p:nvSpPr>
            <p:cNvPr id="587" name="Google Shape;587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70"/>
          <p:cNvSpPr txBox="1"/>
          <p:nvPr/>
        </p:nvSpPr>
        <p:spPr>
          <a:xfrm>
            <a:off x="3899788" y="3318713"/>
            <a:ext cx="40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Understanding the comprehensive data set being used </a:t>
            </a:r>
            <a:endParaRPr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0" name="Google Shape;590;p70"/>
          <p:cNvSpPr txBox="1"/>
          <p:nvPr/>
        </p:nvSpPr>
        <p:spPr>
          <a:xfrm>
            <a:off x="3944688" y="44797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1" name="Google Shape;591;p70"/>
          <p:cNvSpPr txBox="1"/>
          <p:nvPr/>
        </p:nvSpPr>
        <p:spPr>
          <a:xfrm>
            <a:off x="3899788" y="3967588"/>
            <a:ext cx="40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Finalised and finished all the work on Option Analysis</a:t>
            </a:r>
            <a:endParaRPr>
              <a:solidFill>
                <a:srgbClr val="59595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92" name="Google Shape;592;p70"/>
          <p:cNvGrpSpPr/>
          <p:nvPr/>
        </p:nvGrpSpPr>
        <p:grpSpPr>
          <a:xfrm>
            <a:off x="3680861" y="4072074"/>
            <a:ext cx="218935" cy="195462"/>
            <a:chOff x="825599" y="3571979"/>
            <a:chExt cx="164205" cy="146600"/>
          </a:xfrm>
        </p:grpSpPr>
        <p:sp>
          <p:nvSpPr>
            <p:cNvPr id="593" name="Google Shape;593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70"/>
          <p:cNvSpPr txBox="1"/>
          <p:nvPr/>
        </p:nvSpPr>
        <p:spPr>
          <a:xfrm>
            <a:off x="3944688" y="4616475"/>
            <a:ext cx="40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Consistently implement risk management in AI models</a:t>
            </a:r>
            <a:endParaRPr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3899800" y="2194100"/>
            <a:ext cx="88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Finalised and formatted </a:t>
            </a: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Deliverable</a:t>
            </a:r>
            <a:r>
              <a:rPr lang="en-IN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2</a:t>
            </a:r>
            <a:endParaRPr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7" name="Google Shape;597;p70"/>
          <p:cNvSpPr/>
          <p:nvPr/>
        </p:nvSpPr>
        <p:spPr>
          <a:xfrm>
            <a:off x="140525" y="6074150"/>
            <a:ext cx="12051600" cy="68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98" name="Google Shape;598;p70"/>
          <p:cNvGrpSpPr/>
          <p:nvPr/>
        </p:nvGrpSpPr>
        <p:grpSpPr>
          <a:xfrm>
            <a:off x="3680861" y="4661549"/>
            <a:ext cx="218935" cy="195462"/>
            <a:chOff x="825599" y="3571979"/>
            <a:chExt cx="164205" cy="146600"/>
          </a:xfrm>
        </p:grpSpPr>
        <p:sp>
          <p:nvSpPr>
            <p:cNvPr id="599" name="Google Shape;599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07" name="Google Shape;607;p71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08" name="Google Shape;608;p71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Development Pipeline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09" name="Google Shape;609;p71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Y dark background">
  <a:themeElements>
    <a:clrScheme name="EY Color">
      <a:dk1>
        <a:srgbClr val="2E2E38"/>
      </a:dk1>
      <a:lt1>
        <a:srgbClr val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